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jpg!d"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41.jpg" ContentType="image/jp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5"/>
  </p:notesMasterIdLst>
  <p:sldIdLst>
    <p:sldId id="282" r:id="rId2"/>
    <p:sldId id="261" r:id="rId3"/>
    <p:sldId id="268" r:id="rId4"/>
    <p:sldId id="290" r:id="rId5"/>
    <p:sldId id="257" r:id="rId6"/>
    <p:sldId id="283" r:id="rId7"/>
    <p:sldId id="262" r:id="rId8"/>
    <p:sldId id="287" r:id="rId9"/>
    <p:sldId id="294" r:id="rId10"/>
    <p:sldId id="288" r:id="rId11"/>
    <p:sldId id="295" r:id="rId12"/>
    <p:sldId id="266" r:id="rId13"/>
    <p:sldId id="267" r:id="rId14"/>
    <p:sldId id="265" r:id="rId15"/>
    <p:sldId id="286" r:id="rId16"/>
    <p:sldId id="270" r:id="rId17"/>
    <p:sldId id="271" r:id="rId18"/>
    <p:sldId id="272" r:id="rId19"/>
    <p:sldId id="273" r:id="rId20"/>
    <p:sldId id="276" r:id="rId21"/>
    <p:sldId id="280" r:id="rId22"/>
    <p:sldId id="278" r:id="rId23"/>
    <p:sldId id="281" r:id="rId24"/>
  </p:sldIdLst>
  <p:sldSz cx="18288000" cy="10287000"/>
  <p:notesSz cx="18288000" cy="10287000"/>
  <p:embeddedFontLst>
    <p:embeddedFont>
      <p:font typeface="Aharoni" panose="02010803020104030203" pitchFamily="2" charset="-79"/>
      <p:bold r:id="rId26"/>
    </p:embeddedFont>
    <p:embeddedFont>
      <p:font typeface="Tahoma" panose="020B0604030504040204" pitchFamily="34" charset="0"/>
      <p:regular r:id="rId27"/>
      <p:bold r:id="rId28"/>
    </p:embeddedFont>
    <p:embeddedFont>
      <p:font typeface="Verdana" panose="020B0604030504040204" pitchFamily="34" charset="0"/>
      <p:regular r:id="rId29"/>
      <p:bold r:id="rId30"/>
      <p:italic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853"/>
    <p:restoredTop sz="94674"/>
  </p:normalViewPr>
  <p:slideViewPr>
    <p:cSldViewPr>
      <p:cViewPr varScale="1">
        <p:scale>
          <a:sx n="64" d="100"/>
          <a:sy n="64" d="100"/>
        </p:scale>
        <p:origin x="176" y="21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heme" Target="theme/theme1.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03:46:12.685"/>
    </inkml:context>
    <inkml:brush xml:id="br0">
      <inkml:brushProperty name="width" value="0.08571" units="cm"/>
      <inkml:brushProperty name="height" value="0.08571" units="cm"/>
    </inkml:brush>
  </inkml:definitions>
  <inkml:trace contextRef="#ctx0" brushRef="#br0">1 1 6326,'0'74'0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03:46:20.921"/>
    </inkml:context>
    <inkml:brush xml:id="br0">
      <inkml:brushProperty name="width" value="0.08571" units="cm"/>
      <inkml:brushProperty name="height" value="0.08571" units="cm"/>
    </inkml:brush>
  </inkml:definitions>
  <inkml:trace contextRef="#ctx0" brushRef="#br0">1 1 8027,'24'49'0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30T03:49:25.39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27,'50'0,"-18"0,3 0,7 0,1 0,4 0,0 0,0 0,-2 0,-8 0,-2 0,-3 0,1 0,-1 0,1 0,2 0,1 0,7 0,2 0,1 0,2 0,1 0,0 0,0 0,-1 0,-4 0,-1 0,-5 0,-1 0,-4 0,-2 0,24 0,-3 0,-3 30,0 0,1 7,3-14,1-23,8 0,-31 0,1 0,0 0,-1 0,1 0,-1 0,25 0,-9 0,-7 0,-9 0,-8 0,-8 0,-7 0,-4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30T03:50:14.79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0,'65'0,"1"0,-2 0,-1 0,-4 0,-1 0,-1 0,-1 0,0 0,-1 0,41 0,-3 0,4 0,0 0,-45 0,0 0,45 0,-9 0,-3 0,3 0,4 0,7 0,-2 0,-14 0,-19 0,-19 0,-14 0,-8 0,-2 0,-3 0,3 0,2 0,1 0,-4 0,-6 0,3 0,-4 0,6 0,-2 0,-2 0,1 0,1 0,-4 0,1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30T03:52:41.783"/>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 1,'53'0,"1"0,2 0,-1 0,43 3,1 1,-1 0,-48-2,1 0,1-1,1-1,1 0,-1 0,-1 0,-1 0,42 0,-10 0,-9 0,-10 0,-5 0,-1 0,-4 0,0 0,-2 0,-5 0,-2 0,-1 0,-1 0,3 0,0 0,2 0,0 0,-4 0,-6 0,-4 0,-5 0,1 0,0 0,-4 0,1 0,5 0,-4 0,3 0,-9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30T03:52:58.571"/>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 91,'72'-2,"0"1,-3-2,0 0,-4 0,-1 1,-2-1,-2 1,-3 1,-2 0,36 1,-11 0,-10 0,-6 0,2 0,-10 0,-7 0,-5 0,-1 0,0 0,3 0,3-3,0-4,-2-1,-4-2,-6 3,-3 3,-4 1,3 3,2-3,0-1,-1 0,-5 1,1 3,0 0,-1 0,1 0,-1 0,1-3,0-1,-3 0,-3 1,2 3,3 0,-2 0,2 0,-4 0,-3 0,9 0,-7 0,1 0,-4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E380E8E2-F415-5844-AE47-6563BEBDEB00}" type="datetimeFigureOut">
              <a:rPr lang="en-US" smtClean="0"/>
              <a:t>2/27/24</a:t>
            </a:fld>
            <a:endParaRPr lang="en-US"/>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E4C47740-0445-D644-9C4F-E021015C4F4E}" type="slidenum">
              <a:rPr lang="en-US" smtClean="0"/>
              <a:t>‹#›</a:t>
            </a:fld>
            <a:endParaRPr lang="en-US"/>
          </a:p>
        </p:txBody>
      </p:sp>
    </p:spTree>
    <p:extLst>
      <p:ext uri="{BB962C8B-B14F-4D97-AF65-F5344CB8AC3E}">
        <p14:creationId xmlns:p14="http://schemas.microsoft.com/office/powerpoint/2010/main" val="1710535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4C47740-0445-D644-9C4F-E021015C4F4E}" type="slidenum">
              <a:rPr lang="en-US" smtClean="0"/>
              <a:t>12</a:t>
            </a:fld>
            <a:endParaRPr lang="en-US"/>
          </a:p>
        </p:txBody>
      </p:sp>
    </p:spTree>
    <p:extLst>
      <p:ext uri="{BB962C8B-B14F-4D97-AF65-F5344CB8AC3E}">
        <p14:creationId xmlns:p14="http://schemas.microsoft.com/office/powerpoint/2010/main" val="133142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C47740-0445-D644-9C4F-E021015C4F4E}" type="slidenum">
              <a:rPr lang="en-US" smtClean="0"/>
              <a:t>14</a:t>
            </a:fld>
            <a:endParaRPr lang="en-US"/>
          </a:p>
        </p:txBody>
      </p:sp>
    </p:spTree>
    <p:extLst>
      <p:ext uri="{BB962C8B-B14F-4D97-AF65-F5344CB8AC3E}">
        <p14:creationId xmlns:p14="http://schemas.microsoft.com/office/powerpoint/2010/main" val="3191242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C47740-0445-D644-9C4F-E021015C4F4E}" type="slidenum">
              <a:rPr lang="en-US" smtClean="0"/>
              <a:t>15</a:t>
            </a:fld>
            <a:endParaRPr lang="en-US"/>
          </a:p>
        </p:txBody>
      </p:sp>
    </p:spTree>
    <p:extLst>
      <p:ext uri="{BB962C8B-B14F-4D97-AF65-F5344CB8AC3E}">
        <p14:creationId xmlns:p14="http://schemas.microsoft.com/office/powerpoint/2010/main" val="3328456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2/27/24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rgbClr val="CCCCCC"/>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sz="8650" b="1" i="0">
                <a:solidFill>
                  <a:srgbClr val="D9D9D9"/>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2/27/24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16" name="bg object 16"/>
          <p:cNvSpPr/>
          <p:nvPr/>
        </p:nvSpPr>
        <p:spPr>
          <a:xfrm>
            <a:off x="0" y="1"/>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F7F5F5"/>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400" b="1" i="0">
                <a:solidFill>
                  <a:srgbClr val="CCCCCC"/>
                </a:solidFill>
                <a:latin typeface="Tahoma"/>
                <a:cs typeface="Tahoma"/>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2/27/24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16" name="bg object 16"/>
          <p:cNvSpPr/>
          <p:nvPr/>
        </p:nvSpPr>
        <p:spPr>
          <a:xfrm>
            <a:off x="0" y="1"/>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F7F5F5"/>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400" b="1" i="0">
                <a:solidFill>
                  <a:srgbClr val="CCCCCC"/>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2/27/24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8000" cy="10287000"/>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2/27/24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626669" y="1203448"/>
            <a:ext cx="12955610" cy="3812147"/>
          </a:xfrm>
        </p:spPr>
        <p:txBody>
          <a:bodyPr bIns="0" anchor="b">
            <a:normAutofit/>
          </a:bodyPr>
          <a:lstStyle>
            <a:lvl1pPr algn="l">
              <a:defRPr sz="9900"/>
            </a:lvl1pPr>
          </a:lstStyle>
          <a:p>
            <a:r>
              <a:rPr lang="en-US"/>
              <a:t>Click to edit Master title style</a:t>
            </a:r>
            <a:endParaRPr lang="en-US" dirty="0"/>
          </a:p>
        </p:txBody>
      </p:sp>
      <p:sp>
        <p:nvSpPr>
          <p:cNvPr id="3" name="Subtitle 2"/>
          <p:cNvSpPr>
            <a:spLocks noGrp="1"/>
          </p:cNvSpPr>
          <p:nvPr>
            <p:ph type="subTitle" idx="1"/>
          </p:nvPr>
        </p:nvSpPr>
        <p:spPr>
          <a:xfrm>
            <a:off x="3626670" y="5296807"/>
            <a:ext cx="12955608" cy="1466432"/>
          </a:xfrm>
        </p:spPr>
        <p:txBody>
          <a:bodyPr tIns="91440" bIns="91440">
            <a:normAutofit/>
          </a:bodyPr>
          <a:lstStyle>
            <a:lvl1pPr marL="0" indent="0" algn="l">
              <a:buNone/>
              <a:defRPr sz="2700" b="0" cap="all" baseline="0">
                <a:solidFill>
                  <a:schemeClr val="tx1"/>
                </a:solidFill>
              </a:defRPr>
            </a:lvl1pPr>
            <a:lvl2pPr marL="685800" indent="0" algn="ctr">
              <a:buNone/>
              <a:defRPr sz="27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a:xfrm>
            <a:off x="914400" y="9566910"/>
            <a:ext cx="4206240" cy="276999"/>
          </a:xfrm>
        </p:spPr>
        <p:txBody>
          <a:bodyPr/>
          <a:lstStyle/>
          <a:p>
            <a:fld id="{81B8F32D-D8B6-4B9E-9CBF-DCAC30B7B93D}" type="datetimeFigureOut">
              <a:rPr lang="en-US" smtClean="0"/>
              <a:t>2/27/24</a:t>
            </a:fld>
            <a:endParaRPr lang="en-US"/>
          </a:p>
        </p:txBody>
      </p:sp>
      <p:sp>
        <p:nvSpPr>
          <p:cNvPr id="5" name="Footer Placeholder 4"/>
          <p:cNvSpPr>
            <a:spLocks noGrp="1"/>
          </p:cNvSpPr>
          <p:nvPr>
            <p:ph type="ftr" sz="quarter" idx="11"/>
          </p:nvPr>
        </p:nvSpPr>
        <p:spPr>
          <a:xfrm>
            <a:off x="3624751" y="493961"/>
            <a:ext cx="7460873" cy="276999"/>
          </a:xfrm>
        </p:spPr>
        <p:txBody>
          <a:bodyPr/>
          <a:lstStyle/>
          <a:p>
            <a:endParaRPr lang="en-US"/>
          </a:p>
        </p:txBody>
      </p:sp>
      <p:sp>
        <p:nvSpPr>
          <p:cNvPr id="6" name="Slide Number Placeholder 5"/>
          <p:cNvSpPr>
            <a:spLocks noGrp="1"/>
          </p:cNvSpPr>
          <p:nvPr>
            <p:ph type="sldNum" sz="quarter" idx="12"/>
          </p:nvPr>
        </p:nvSpPr>
        <p:spPr>
          <a:xfrm>
            <a:off x="2156497" y="1198460"/>
            <a:ext cx="1216529" cy="276999"/>
          </a:xfrm>
        </p:spPr>
        <p:txBody>
          <a:bodyPr/>
          <a:lstStyle/>
          <a:p>
            <a:fld id="{60553ECD-7F6D-420D-93CA-D8D15EB427AC}" type="slidenum">
              <a:rPr lang="en-US" smtClean="0"/>
              <a:t>‹#›</a:t>
            </a:fld>
            <a:endParaRPr lang="en-US"/>
          </a:p>
        </p:txBody>
      </p:sp>
      <p:cxnSp>
        <p:nvCxnSpPr>
          <p:cNvPr id="15" name="Straight Connector 14"/>
          <p:cNvCxnSpPr/>
          <p:nvPr/>
        </p:nvCxnSpPr>
        <p:spPr>
          <a:xfrm>
            <a:off x="3626670" y="5292813"/>
            <a:ext cx="1295560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50705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alphaModFix amt="67000"/>
            <a:lum/>
          </a:blip>
          <a:srcRect/>
          <a:tile tx="0" ty="0" sx="100000" sy="100000" flip="none" algn="tl"/>
        </a:blip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13336" y="451402"/>
            <a:ext cx="17261327" cy="3561715"/>
          </a:xfrm>
          <a:prstGeom prst="rect">
            <a:avLst/>
          </a:prstGeom>
        </p:spPr>
        <p:txBody>
          <a:bodyPr wrap="square" lIns="0" tIns="0" rIns="0" bIns="0">
            <a:spAutoFit/>
          </a:bodyPr>
          <a:lstStyle>
            <a:lvl1pPr>
              <a:defRPr sz="4400" b="1" i="0">
                <a:solidFill>
                  <a:srgbClr val="CCCCCC"/>
                </a:solidFill>
                <a:latin typeface="Tahoma"/>
                <a:cs typeface="Tahoma"/>
              </a:defRPr>
            </a:lvl1pPr>
          </a:lstStyle>
          <a:p>
            <a:endParaRPr/>
          </a:p>
        </p:txBody>
      </p:sp>
      <p:sp>
        <p:nvSpPr>
          <p:cNvPr id="3" name="Holder 3"/>
          <p:cNvSpPr>
            <a:spLocks noGrp="1"/>
          </p:cNvSpPr>
          <p:nvPr>
            <p:ph type="body" idx="1"/>
          </p:nvPr>
        </p:nvSpPr>
        <p:spPr>
          <a:xfrm>
            <a:off x="1016000" y="2562383"/>
            <a:ext cx="15921355" cy="2661285"/>
          </a:xfrm>
          <a:prstGeom prst="rect">
            <a:avLst/>
          </a:prstGeom>
        </p:spPr>
        <p:txBody>
          <a:bodyPr wrap="square" lIns="0" tIns="0" rIns="0" bIns="0">
            <a:spAutoFit/>
          </a:bodyPr>
          <a:lstStyle>
            <a:lvl1pPr>
              <a:defRPr sz="8650" b="1" i="0">
                <a:solidFill>
                  <a:srgbClr val="D9D9D9"/>
                </a:solidFill>
                <a:latin typeface="Tahoma"/>
                <a:cs typeface="Tahoma"/>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2/27/24</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customXml" Target="../ink/ink5.xml"/><Relationship Id="rId7" Type="http://schemas.openxmlformats.org/officeDocument/2006/relationships/customXml" Target="../ink/ink6.xml"/><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jpg!d"/><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hyperlink" Target="https://pxhere.com/en/photo/1622089"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hyperlink" Target="https://www.actuaries.digital/2021/07/15/machine-learning-explained/" TargetMode="External"/></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hyperlink" Target="https://www.theleadersfairytales.com/2017/08/25/a-really-nice-chap/"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hyperlink" Target="https://pxhere.com/en/photo/1567131"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www.pexels.com/photo/background-book-stack-books-close-up-1148399/"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hyperlink" Target="https://pxhere.com/en/photo/522010" TargetMode="External"/><Relationship Id="rId2" Type="http://schemas.openxmlformats.org/officeDocument/2006/relationships/image" Target="../media/image43.jpg!d"/><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hyperlink" Target="https://www.pexels.com/photo/dawn-daylight-environment-fog-1149923/"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pexels.com/photo/man-people-space-desk-7061/" TargetMode="Externa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s://pxhere.com/en/photo/1195822" TargetMode="Externa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s://pxhere.com/en/photo/1195822"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hyperlink" Target="https://pxhere.com/en/photo/1454177"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customXml" Target="../ink/ink2.xml"/><Relationship Id="rId10" Type="http://schemas.openxmlformats.org/officeDocument/2006/relationships/image" Target="../media/image18.png"/><Relationship Id="rId4" Type="http://schemas.openxmlformats.org/officeDocument/2006/relationships/image" Target="../media/image23.png"/><Relationship Id="rId9" Type="http://schemas.openxmlformats.org/officeDocument/2006/relationships/customXml" Target="../ink/ink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3D Hologram from iPad">
            <a:extLst>
              <a:ext uri="{FF2B5EF4-FFF2-40B4-BE49-F238E27FC236}">
                <a16:creationId xmlns:a16="http://schemas.microsoft.com/office/drawing/2014/main" id="{06AB3454-D385-2966-40E3-23E590611444}"/>
              </a:ext>
            </a:extLst>
          </p:cNvPr>
          <p:cNvPicPr>
            <a:picLocks noChangeAspect="1"/>
          </p:cNvPicPr>
          <p:nvPr/>
        </p:nvPicPr>
        <p:blipFill rotWithShape="1">
          <a:blip r:embed="rId2">
            <a:alphaModFix amt="40000"/>
          </a:blip>
          <a:srcRect t="7614" r="-1" b="8094"/>
          <a:stretch/>
        </p:blipFill>
        <p:spPr>
          <a:xfrm>
            <a:off x="4602" y="15"/>
            <a:ext cx="18283398" cy="10286985"/>
          </a:xfrm>
          <a:prstGeom prst="rect">
            <a:avLst/>
          </a:prstGeom>
        </p:spPr>
      </p:pic>
      <p:sp>
        <p:nvSpPr>
          <p:cNvPr id="2" name="Title 1">
            <a:extLst>
              <a:ext uri="{FF2B5EF4-FFF2-40B4-BE49-F238E27FC236}">
                <a16:creationId xmlns:a16="http://schemas.microsoft.com/office/drawing/2014/main" id="{33B3D9FD-4996-BBCC-3DDB-61FBAAA659D4}"/>
              </a:ext>
            </a:extLst>
          </p:cNvPr>
          <p:cNvSpPr>
            <a:spLocks noGrp="1"/>
          </p:cNvSpPr>
          <p:nvPr>
            <p:ph type="ctrTitle"/>
          </p:nvPr>
        </p:nvSpPr>
        <p:spPr>
          <a:xfrm>
            <a:off x="304800" y="328614"/>
            <a:ext cx="10134600" cy="4814886"/>
          </a:xfrm>
        </p:spPr>
        <p:txBody>
          <a:bodyPr anchor="t">
            <a:noAutofit/>
          </a:bodyPr>
          <a:lstStyle/>
          <a:p>
            <a:pPr>
              <a:lnSpc>
                <a:spcPct val="90000"/>
              </a:lnSpc>
            </a:pPr>
            <a:r>
              <a:rPr lang="en-ID" sz="7200" dirty="0">
                <a:solidFill>
                  <a:schemeClr val="tx1"/>
                </a:solidFill>
                <a:latin typeface="Aharoni" panose="02010803020104030203" pitchFamily="2" charset="-79"/>
                <a:cs typeface="Aharoni" panose="02010803020104030203" pitchFamily="2" charset="-79"/>
              </a:rPr>
              <a:t>Customer</a:t>
            </a:r>
            <a:r>
              <a:rPr lang="en-ID" sz="7200" dirty="0">
                <a:solidFill>
                  <a:schemeClr val="bg2">
                    <a:lumMod val="25000"/>
                  </a:schemeClr>
                </a:solidFill>
                <a:latin typeface="Aharoni" panose="02010803020104030203" pitchFamily="2" charset="-79"/>
                <a:cs typeface="Aharoni" panose="02010803020104030203" pitchFamily="2" charset="-79"/>
              </a:rPr>
              <a:t> </a:t>
            </a:r>
            <a:r>
              <a:rPr lang="en-ID" sz="7200" dirty="0">
                <a:solidFill>
                  <a:schemeClr val="accent2">
                    <a:lumMod val="75000"/>
                  </a:schemeClr>
                </a:solidFill>
                <a:latin typeface="Aharoni" panose="02010803020104030203" pitchFamily="2" charset="-79"/>
                <a:cs typeface="Aharoni" panose="02010803020104030203" pitchFamily="2" charset="-79"/>
              </a:rPr>
              <a:t>Subscription-Based Digital Product: </a:t>
            </a:r>
            <a:r>
              <a:rPr lang="en-ID" sz="7200" dirty="0">
                <a:solidFill>
                  <a:schemeClr val="tx1"/>
                </a:solidFill>
                <a:latin typeface="Aharoni" panose="02010803020104030203" pitchFamily="2" charset="-79"/>
                <a:cs typeface="Aharoni" panose="02010803020104030203" pitchFamily="2" charset="-79"/>
              </a:rPr>
              <a:t>A Machine Learning</a:t>
            </a:r>
            <a:br>
              <a:rPr lang="en-ID" sz="7200" dirty="0">
                <a:solidFill>
                  <a:schemeClr val="tx1"/>
                </a:solidFill>
                <a:latin typeface="Aharoni" panose="02010803020104030203" pitchFamily="2" charset="-79"/>
                <a:cs typeface="Aharoni" panose="02010803020104030203" pitchFamily="2" charset="-79"/>
              </a:rPr>
            </a:br>
            <a:r>
              <a:rPr lang="en-ID" sz="7200" dirty="0">
                <a:solidFill>
                  <a:schemeClr val="tx1"/>
                </a:solidFill>
                <a:latin typeface="Aharoni" panose="02010803020104030203" pitchFamily="2" charset="-79"/>
                <a:cs typeface="Aharoni" panose="02010803020104030203" pitchFamily="2" charset="-79"/>
              </a:rPr>
              <a:t>to</a:t>
            </a:r>
            <a:r>
              <a:rPr lang="en-ID" sz="7200" dirty="0">
                <a:solidFill>
                  <a:schemeClr val="accent1"/>
                </a:solidFill>
                <a:latin typeface="Aharoni" panose="02010803020104030203" pitchFamily="2" charset="-79"/>
                <a:cs typeface="Aharoni" panose="02010803020104030203" pitchFamily="2" charset="-79"/>
              </a:rPr>
              <a:t> </a:t>
            </a:r>
            <a:r>
              <a:rPr lang="en-ID" sz="7200" dirty="0">
                <a:solidFill>
                  <a:schemeClr val="accent2">
                    <a:lumMod val="75000"/>
                  </a:schemeClr>
                </a:solidFill>
                <a:latin typeface="Aharoni" panose="02010803020104030203" pitchFamily="2" charset="-79"/>
                <a:cs typeface="Aharoni" panose="02010803020104030203" pitchFamily="2" charset="-79"/>
              </a:rPr>
              <a:t>Predict Churn</a:t>
            </a:r>
            <a:endParaRPr lang="en-US" sz="4400" dirty="0">
              <a:solidFill>
                <a:schemeClr val="accent2">
                  <a:lumMod val="75000"/>
                </a:schemeClr>
              </a:solidFill>
              <a:latin typeface="Aharoni" panose="02010803020104030203" pitchFamily="2" charset="-79"/>
              <a:cs typeface="Aharoni" panose="02010803020104030203" pitchFamily="2" charset="-79"/>
            </a:endParaRPr>
          </a:p>
        </p:txBody>
      </p:sp>
      <p:sp>
        <p:nvSpPr>
          <p:cNvPr id="3" name="Subtitle 2">
            <a:extLst>
              <a:ext uri="{FF2B5EF4-FFF2-40B4-BE49-F238E27FC236}">
                <a16:creationId xmlns:a16="http://schemas.microsoft.com/office/drawing/2014/main" id="{C01380B4-C13E-F305-8E28-D8CE8BF42DC6}"/>
              </a:ext>
            </a:extLst>
          </p:cNvPr>
          <p:cNvSpPr>
            <a:spLocks noGrp="1"/>
          </p:cNvSpPr>
          <p:nvPr>
            <p:ph type="subTitle" idx="1"/>
          </p:nvPr>
        </p:nvSpPr>
        <p:spPr>
          <a:xfrm>
            <a:off x="11887200" y="8572500"/>
            <a:ext cx="6033183" cy="1499507"/>
          </a:xfrm>
        </p:spPr>
        <p:txBody>
          <a:bodyPr anchor="b">
            <a:normAutofit/>
          </a:bodyPr>
          <a:lstStyle/>
          <a:p>
            <a:pPr algn="r"/>
            <a:r>
              <a:rPr lang="en-US" dirty="0">
                <a:latin typeface="Aharoni" panose="02010803020104030203" pitchFamily="2" charset="-79"/>
                <a:cs typeface="Aharoni" panose="02010803020104030203" pitchFamily="2" charset="-79"/>
              </a:rPr>
              <a:t>by Tiara </a:t>
            </a:r>
            <a:r>
              <a:rPr lang="en-US" dirty="0" err="1">
                <a:latin typeface="Aharoni" panose="02010803020104030203" pitchFamily="2" charset="-79"/>
                <a:cs typeface="Aharoni" panose="02010803020104030203" pitchFamily="2" charset="-79"/>
              </a:rPr>
              <a:t>Fitriyani</a:t>
            </a:r>
            <a:endParaRPr lang="en-US"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4523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587974" y="723900"/>
            <a:ext cx="4668795" cy="4075475"/>
          </a:xfrm>
          <a:prstGeom prst="rect">
            <a:avLst/>
          </a:prstGeom>
        </p:spPr>
        <p:txBody>
          <a:bodyPr vert="horz" wrap="square" lIns="0" tIns="12700" rIns="0" bIns="0" rtlCol="0">
            <a:spAutoFit/>
          </a:bodyPr>
          <a:lstStyle/>
          <a:p>
            <a:pPr marL="12700" marR="5080" algn="l">
              <a:lnSpc>
                <a:spcPct val="100000"/>
              </a:lnSpc>
              <a:spcBef>
                <a:spcPts val="100"/>
              </a:spcBef>
            </a:pPr>
            <a:r>
              <a:rPr lang="en-US" sz="8800" spc="210" dirty="0">
                <a:solidFill>
                  <a:schemeClr val="accent1"/>
                </a:solidFill>
              </a:rPr>
              <a:t>Product Market </a:t>
            </a:r>
            <a:r>
              <a:rPr lang="en-US" sz="8800" spc="210" dirty="0">
                <a:solidFill>
                  <a:srgbClr val="030303"/>
                </a:solidFill>
              </a:rPr>
              <a:t>Share</a:t>
            </a:r>
            <a:endParaRPr sz="8800" dirty="0"/>
          </a:p>
        </p:txBody>
      </p:sp>
      <p:grpSp>
        <p:nvGrpSpPr>
          <p:cNvPr id="10" name="Group 9">
            <a:extLst>
              <a:ext uri="{FF2B5EF4-FFF2-40B4-BE49-F238E27FC236}">
                <a16:creationId xmlns:a16="http://schemas.microsoft.com/office/drawing/2014/main" id="{2B978913-CF01-BC95-1A05-F696E6D6EFE5}"/>
              </a:ext>
            </a:extLst>
          </p:cNvPr>
          <p:cNvGrpSpPr/>
          <p:nvPr/>
        </p:nvGrpSpPr>
        <p:grpSpPr>
          <a:xfrm>
            <a:off x="5791200" y="1098450"/>
            <a:ext cx="11943891" cy="8090099"/>
            <a:chOff x="5161005" y="190500"/>
            <a:chExt cx="11943891" cy="8090099"/>
          </a:xfrm>
        </p:grpSpPr>
        <p:pic>
          <p:nvPicPr>
            <p:cNvPr id="6" name="Picture 5" descr="A graph of distribution and distribution&#10;&#10;Description automatically generated">
              <a:extLst>
                <a:ext uri="{FF2B5EF4-FFF2-40B4-BE49-F238E27FC236}">
                  <a16:creationId xmlns:a16="http://schemas.microsoft.com/office/drawing/2014/main" id="{C67B7449-46FC-200F-5A87-4D67FF40F981}"/>
                </a:ext>
              </a:extLst>
            </p:cNvPr>
            <p:cNvPicPr>
              <a:picLocks noChangeAspect="1"/>
            </p:cNvPicPr>
            <p:nvPr/>
          </p:nvPicPr>
          <p:blipFill rotWithShape="1">
            <a:blip r:embed="rId2">
              <a:extLst>
                <a:ext uri="{28A0092B-C50C-407E-A947-70E740481C1C}">
                  <a14:useLocalDpi xmlns:a14="http://schemas.microsoft.com/office/drawing/2010/main" val="0"/>
                </a:ext>
              </a:extLst>
            </a:blip>
            <a:srcRect t="2711" r="560"/>
            <a:stretch/>
          </p:blipFill>
          <p:spPr>
            <a:xfrm>
              <a:off x="5181600" y="190500"/>
              <a:ext cx="11887200" cy="3975298"/>
            </a:xfrm>
            <a:prstGeom prst="rect">
              <a:avLst/>
            </a:prstGeom>
          </p:spPr>
        </p:pic>
        <p:pic>
          <p:nvPicPr>
            <p:cNvPr id="8" name="Picture 7" descr="A diagram of a distribution&#10;&#10;Description automatically generated with medium confidence">
              <a:extLst>
                <a:ext uri="{FF2B5EF4-FFF2-40B4-BE49-F238E27FC236}">
                  <a16:creationId xmlns:a16="http://schemas.microsoft.com/office/drawing/2014/main" id="{E1083363-0F86-0E9A-0294-5F0356D337F0}"/>
                </a:ext>
              </a:extLst>
            </p:cNvPr>
            <p:cNvPicPr>
              <a:picLocks noChangeAspect="1"/>
            </p:cNvPicPr>
            <p:nvPr/>
          </p:nvPicPr>
          <p:blipFill rotWithShape="1">
            <a:blip r:embed="rId3">
              <a:extLst>
                <a:ext uri="{28A0092B-C50C-407E-A947-70E740481C1C}">
                  <a14:useLocalDpi xmlns:a14="http://schemas.microsoft.com/office/drawing/2010/main" val="0"/>
                </a:ext>
              </a:extLst>
            </a:blip>
            <a:srcRect t="1947"/>
            <a:stretch/>
          </p:blipFill>
          <p:spPr>
            <a:xfrm>
              <a:off x="5161005" y="4305300"/>
              <a:ext cx="11943891" cy="3975299"/>
            </a:xfrm>
            <a:prstGeom prst="rect">
              <a:avLst/>
            </a:prstGeom>
          </p:spPr>
        </p:pic>
      </p:grpSp>
      <p:sp>
        <p:nvSpPr>
          <p:cNvPr id="9" name="TextBox 8">
            <a:extLst>
              <a:ext uri="{FF2B5EF4-FFF2-40B4-BE49-F238E27FC236}">
                <a16:creationId xmlns:a16="http://schemas.microsoft.com/office/drawing/2014/main" id="{022FB06B-7785-26A4-16F1-9001266E4391}"/>
              </a:ext>
            </a:extLst>
          </p:cNvPr>
          <p:cNvSpPr txBox="1"/>
          <p:nvPr/>
        </p:nvSpPr>
        <p:spPr>
          <a:xfrm>
            <a:off x="552909" y="5415795"/>
            <a:ext cx="4637903" cy="2462213"/>
          </a:xfrm>
          <a:prstGeom prst="rect">
            <a:avLst/>
          </a:prstGeom>
          <a:noFill/>
        </p:spPr>
        <p:txBody>
          <a:bodyPr wrap="square" rtlCol="0">
            <a:spAutoFit/>
          </a:bodyPr>
          <a:lstStyle/>
          <a:p>
            <a:pPr algn="just"/>
            <a:r>
              <a:rPr lang="en-US" sz="2200" dirty="0"/>
              <a:t>It appears that the company's offerings are more appealing </a:t>
            </a:r>
            <a:r>
              <a:rPr lang="en-US" sz="2200" b="1" dirty="0"/>
              <a:t>to customers aged 50-70.</a:t>
            </a:r>
          </a:p>
          <a:p>
            <a:pPr algn="just"/>
            <a:endParaRPr lang="en-US" sz="2200" b="1" dirty="0"/>
          </a:p>
          <a:p>
            <a:pPr algn="just"/>
            <a:r>
              <a:rPr lang="en-US" sz="2200" dirty="0"/>
              <a:t>The majority of customers are </a:t>
            </a:r>
            <a:r>
              <a:rPr lang="en-US" sz="2200" b="1" dirty="0"/>
              <a:t>male</a:t>
            </a:r>
            <a:r>
              <a:rPr lang="en-US" sz="2200" dirty="0"/>
              <a:t> and the most frequently used product is </a:t>
            </a:r>
            <a:r>
              <a:rPr lang="en-US" sz="2200" b="1" dirty="0"/>
              <a:t>the annual subscription.</a:t>
            </a:r>
          </a:p>
        </p:txBody>
      </p:sp>
    </p:spTree>
    <p:extLst>
      <p:ext uri="{BB962C8B-B14F-4D97-AF65-F5344CB8AC3E}">
        <p14:creationId xmlns:p14="http://schemas.microsoft.com/office/powerpoint/2010/main" val="50034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97385" y="422252"/>
            <a:ext cx="12039599" cy="1859483"/>
          </a:xfrm>
          <a:prstGeom prst="rect">
            <a:avLst/>
          </a:prstGeom>
        </p:spPr>
        <p:txBody>
          <a:bodyPr vert="horz" wrap="square" lIns="0" tIns="12700" rIns="0" bIns="0" rtlCol="0">
            <a:spAutoFit/>
          </a:bodyPr>
          <a:lstStyle/>
          <a:p>
            <a:pPr marL="12700" marR="2430145" algn="l">
              <a:lnSpc>
                <a:spcPct val="100000"/>
              </a:lnSpc>
              <a:spcBef>
                <a:spcPts val="100"/>
              </a:spcBef>
            </a:pPr>
            <a:r>
              <a:rPr lang="en-ID" sz="6000" i="0" u="none" strike="noStrike" dirty="0">
                <a:solidFill>
                  <a:schemeClr val="accent1"/>
                </a:solidFill>
                <a:effectLst/>
                <a:latin typeface="Tahoma" panose="020B0604030504040204" pitchFamily="34" charset="0"/>
                <a:ea typeface="Tahoma" panose="020B0604030504040204" pitchFamily="34" charset="0"/>
                <a:cs typeface="Tahoma" panose="020B0604030504040204" pitchFamily="34" charset="0"/>
              </a:rPr>
              <a:t>Churn </a:t>
            </a:r>
            <a:r>
              <a:rPr lang="en-ID" sz="6000" dirty="0">
                <a:solidFill>
                  <a:schemeClr val="tx1"/>
                </a:solidFill>
                <a:latin typeface="Tahoma" panose="020B0604030504040204" pitchFamily="34" charset="0"/>
                <a:ea typeface="Tahoma" panose="020B0604030504040204" pitchFamily="34" charset="0"/>
                <a:cs typeface="Tahoma" panose="020B0604030504040204" pitchFamily="34" charset="0"/>
              </a:rPr>
              <a:t>Probability</a:t>
            </a:r>
            <a:br>
              <a:rPr lang="en-ID" sz="6000" dirty="0">
                <a:solidFill>
                  <a:schemeClr val="tx1"/>
                </a:solidFill>
                <a:latin typeface="Tahoma" panose="020B0604030504040204" pitchFamily="34" charset="0"/>
                <a:ea typeface="Tahoma" panose="020B0604030504040204" pitchFamily="34" charset="0"/>
                <a:cs typeface="Tahoma" panose="020B0604030504040204" pitchFamily="34" charset="0"/>
              </a:rPr>
            </a:br>
            <a:r>
              <a:rPr lang="en-ID" sz="6000" dirty="0">
                <a:solidFill>
                  <a:schemeClr val="tx1"/>
                </a:solidFill>
                <a:latin typeface="Tahoma" panose="020B0604030504040204" pitchFamily="34" charset="0"/>
                <a:ea typeface="Tahoma" panose="020B0604030504040204" pitchFamily="34" charset="0"/>
                <a:cs typeface="Tahoma" panose="020B0604030504040204" pitchFamily="34" charset="0"/>
              </a:rPr>
              <a:t>by</a:t>
            </a:r>
            <a:r>
              <a:rPr lang="en-ID" sz="6000" i="0" u="none" strike="noStrike" dirty="0">
                <a:solidFill>
                  <a:schemeClr val="accent1"/>
                </a:solidFill>
                <a:effectLst/>
                <a:latin typeface="Tahoma" panose="020B0604030504040204" pitchFamily="34" charset="0"/>
                <a:ea typeface="Tahoma" panose="020B0604030504040204" pitchFamily="34" charset="0"/>
                <a:cs typeface="Tahoma" panose="020B0604030504040204" pitchFamily="34" charset="0"/>
              </a:rPr>
              <a:t> Gender </a:t>
            </a:r>
            <a:r>
              <a:rPr lang="en-ID" sz="600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and </a:t>
            </a:r>
            <a:r>
              <a:rPr lang="en-ID" sz="6000" i="0" u="none" strike="noStrike" dirty="0">
                <a:solidFill>
                  <a:schemeClr val="accent1"/>
                </a:solidFill>
                <a:effectLst/>
                <a:latin typeface="Tahoma" panose="020B0604030504040204" pitchFamily="34" charset="0"/>
                <a:ea typeface="Tahoma" panose="020B0604030504040204" pitchFamily="34" charset="0"/>
                <a:cs typeface="Tahoma" panose="020B0604030504040204" pitchFamily="34" charset="0"/>
              </a:rPr>
              <a:t>Products</a:t>
            </a:r>
            <a:endParaRPr lang="en-US" sz="6000" dirty="0">
              <a:solidFill>
                <a:schemeClr val="accent1"/>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descr="A graph with blue and white stripes&#10;&#10;Description automatically generated">
            <a:extLst>
              <a:ext uri="{FF2B5EF4-FFF2-40B4-BE49-F238E27FC236}">
                <a16:creationId xmlns:a16="http://schemas.microsoft.com/office/drawing/2014/main" id="{7FC3CCE1-506F-101E-490A-FDD7C56CB4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385" y="2709136"/>
            <a:ext cx="10515600" cy="5654747"/>
          </a:xfrm>
          <a:prstGeom prst="rect">
            <a:avLst/>
          </a:prstGeom>
        </p:spPr>
      </p:pic>
      <p:sp>
        <p:nvSpPr>
          <p:cNvPr id="6" name="TextBox 5">
            <a:extLst>
              <a:ext uri="{FF2B5EF4-FFF2-40B4-BE49-F238E27FC236}">
                <a16:creationId xmlns:a16="http://schemas.microsoft.com/office/drawing/2014/main" id="{9972D045-AA52-5A59-0BB4-2F9DCC84AAA2}"/>
              </a:ext>
            </a:extLst>
          </p:cNvPr>
          <p:cNvSpPr txBox="1"/>
          <p:nvPr/>
        </p:nvSpPr>
        <p:spPr>
          <a:xfrm>
            <a:off x="685028" y="8791284"/>
            <a:ext cx="10515600" cy="1107996"/>
          </a:xfrm>
          <a:prstGeom prst="rect">
            <a:avLst/>
          </a:prstGeom>
          <a:noFill/>
        </p:spPr>
        <p:txBody>
          <a:bodyPr wrap="square" rtlCol="0">
            <a:spAutoFit/>
          </a:bodyPr>
          <a:lstStyle/>
          <a:p>
            <a:pPr algn="just"/>
            <a:r>
              <a:rPr lang="en-ID" sz="2200" b="1" i="0" u="none" strike="noStrike" dirty="0">
                <a:effectLst/>
                <a:latin typeface="Verdana" panose="020B0604030504040204" pitchFamily="34" charset="0"/>
                <a:ea typeface="Verdana" panose="020B0604030504040204" pitchFamily="34" charset="0"/>
                <a:cs typeface="Verdana" panose="020B0604030504040204" pitchFamily="34" charset="0"/>
              </a:rPr>
              <a:t>Both male and female</a:t>
            </a:r>
            <a:r>
              <a:rPr lang="en-ID" sz="2200" b="0" i="0" u="none" strike="noStrike" dirty="0">
                <a:effectLst/>
                <a:latin typeface="Verdana" panose="020B0604030504040204" pitchFamily="34" charset="0"/>
                <a:ea typeface="Verdana" panose="020B0604030504040204" pitchFamily="34" charset="0"/>
                <a:cs typeface="Verdana" panose="020B0604030504040204" pitchFamily="34" charset="0"/>
              </a:rPr>
              <a:t> customers with a </a:t>
            </a:r>
            <a:r>
              <a:rPr lang="en-ID" sz="2200" b="1" i="0" u="none" strike="noStrike" dirty="0">
                <a:effectLst/>
                <a:latin typeface="Verdana" panose="020B0604030504040204" pitchFamily="34" charset="0"/>
                <a:ea typeface="Verdana" panose="020B0604030504040204" pitchFamily="34" charset="0"/>
                <a:cs typeface="Verdana" panose="020B0604030504040204" pitchFamily="34" charset="0"/>
              </a:rPr>
              <a:t>monthly subscription product </a:t>
            </a:r>
            <a:r>
              <a:rPr lang="en-ID" sz="2200" b="0" i="0" u="none" strike="noStrike" dirty="0">
                <a:effectLst/>
                <a:latin typeface="Verdana" panose="020B0604030504040204" pitchFamily="34" charset="0"/>
                <a:ea typeface="Verdana" panose="020B0604030504040204" pitchFamily="34" charset="0"/>
                <a:cs typeface="Verdana" panose="020B0604030504040204" pitchFamily="34" charset="0"/>
              </a:rPr>
              <a:t>have a higher churn rates than the overall average churn percentage.</a:t>
            </a:r>
            <a:endParaRPr lang="en-US" sz="2200" dirty="0">
              <a:latin typeface="Verdana" panose="020B0604030504040204" pitchFamily="34" charset="0"/>
              <a:ea typeface="Verdana" panose="020B0604030504040204" pitchFamily="34" charset="0"/>
              <a:cs typeface="Verdana" panose="020B0604030504040204" pitchFamily="34"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3A08ABE3-611C-833A-0BD2-69B3877EEFAE}"/>
                  </a:ext>
                </a:extLst>
              </p14:cNvPr>
              <p14:cNvContentPartPr/>
              <p14:nvPr/>
            </p14:nvContentPartPr>
            <p14:xfrm>
              <a:off x="10259760" y="3787530"/>
              <a:ext cx="813240" cy="6120"/>
            </p14:xfrm>
          </p:contentPart>
        </mc:Choice>
        <mc:Fallback xmlns="">
          <p:pic>
            <p:nvPicPr>
              <p:cNvPr id="2" name="Ink 1">
                <a:extLst>
                  <a:ext uri="{FF2B5EF4-FFF2-40B4-BE49-F238E27FC236}">
                    <a16:creationId xmlns:a16="http://schemas.microsoft.com/office/drawing/2014/main" id="{3A08ABE3-611C-833A-0BD2-69B3877EEFAE}"/>
                  </a:ext>
                </a:extLst>
              </p:cNvPr>
              <p:cNvPicPr/>
              <p:nvPr/>
            </p:nvPicPr>
            <p:blipFill>
              <a:blip r:embed="rId6"/>
              <a:stretch>
                <a:fillRect/>
              </a:stretch>
            </p:blipFill>
            <p:spPr>
              <a:xfrm>
                <a:off x="10170120" y="3607890"/>
                <a:ext cx="99288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4D087A08-F0DD-FD54-7228-587F971EE232}"/>
                  </a:ext>
                </a:extLst>
              </p14:cNvPr>
              <p14:cNvContentPartPr/>
              <p14:nvPr/>
            </p14:nvContentPartPr>
            <p14:xfrm>
              <a:off x="10326360" y="6061650"/>
              <a:ext cx="817560" cy="33120"/>
            </p14:xfrm>
          </p:contentPart>
        </mc:Choice>
        <mc:Fallback xmlns="">
          <p:pic>
            <p:nvPicPr>
              <p:cNvPr id="9" name="Ink 8">
                <a:extLst>
                  <a:ext uri="{FF2B5EF4-FFF2-40B4-BE49-F238E27FC236}">
                    <a16:creationId xmlns:a16="http://schemas.microsoft.com/office/drawing/2014/main" id="{4D087A08-F0DD-FD54-7228-587F971EE232}"/>
                  </a:ext>
                </a:extLst>
              </p:cNvPr>
              <p:cNvPicPr/>
              <p:nvPr/>
            </p:nvPicPr>
            <p:blipFill>
              <a:blip r:embed="rId8"/>
              <a:stretch>
                <a:fillRect/>
              </a:stretch>
            </p:blipFill>
            <p:spPr>
              <a:xfrm>
                <a:off x="10236720" y="5881650"/>
                <a:ext cx="997200" cy="392760"/>
              </a:xfrm>
              <a:prstGeom prst="rect">
                <a:avLst/>
              </a:prstGeom>
            </p:spPr>
          </p:pic>
        </mc:Fallback>
      </mc:AlternateContent>
      <p:grpSp>
        <p:nvGrpSpPr>
          <p:cNvPr id="10" name="Group 9">
            <a:extLst>
              <a:ext uri="{FF2B5EF4-FFF2-40B4-BE49-F238E27FC236}">
                <a16:creationId xmlns:a16="http://schemas.microsoft.com/office/drawing/2014/main" id="{0218C589-9D3E-6834-DB13-3A8DC5CB0651}"/>
              </a:ext>
            </a:extLst>
          </p:cNvPr>
          <p:cNvGrpSpPr/>
          <p:nvPr/>
        </p:nvGrpSpPr>
        <p:grpSpPr>
          <a:xfrm>
            <a:off x="12473342" y="3543300"/>
            <a:ext cx="5461877" cy="4376849"/>
            <a:chOff x="14355892" y="5177469"/>
            <a:chExt cx="3532508" cy="2939939"/>
          </a:xfrm>
          <a:solidFill>
            <a:schemeClr val="accent3">
              <a:lumMod val="40000"/>
              <a:lumOff val="60000"/>
            </a:schemeClr>
          </a:solidFill>
        </p:grpSpPr>
        <p:sp>
          <p:nvSpPr>
            <p:cNvPr id="11" name="object 3">
              <a:extLst>
                <a:ext uri="{FF2B5EF4-FFF2-40B4-BE49-F238E27FC236}">
                  <a16:creationId xmlns:a16="http://schemas.microsoft.com/office/drawing/2014/main" id="{4302E479-31CB-A817-423B-27E55B157CB8}"/>
                </a:ext>
              </a:extLst>
            </p:cNvPr>
            <p:cNvSpPr txBox="1">
              <a:spLocks/>
            </p:cNvSpPr>
            <p:nvPr/>
          </p:nvSpPr>
          <p:spPr>
            <a:xfrm>
              <a:off x="14526404" y="5177469"/>
              <a:ext cx="3191486" cy="752857"/>
            </a:xfrm>
            <a:prstGeom prst="rect">
              <a:avLst/>
            </a:prstGeom>
            <a:grpFill/>
          </p:spPr>
          <p:txBody>
            <a:bodyPr vert="horz" wrap="square" lIns="0" tIns="12700" rIns="0" bIns="0" rtlCol="0">
              <a:spAutoFit/>
            </a:bodyPr>
            <a:lstStyle>
              <a:lvl1pPr>
                <a:defRPr sz="4400" b="1" i="0">
                  <a:solidFill>
                    <a:srgbClr val="CCCCCC"/>
                  </a:solidFill>
                  <a:latin typeface="Tahoma"/>
                  <a:ea typeface="+mj-ea"/>
                  <a:cs typeface="Tahoma"/>
                </a:defRPr>
              </a:lvl1pPr>
            </a:lstStyle>
            <a:p>
              <a:pPr marL="12700" marR="5080" algn="ctr">
                <a:spcBef>
                  <a:spcPts val="100"/>
                </a:spcBef>
              </a:pPr>
              <a:r>
                <a:rPr lang="en-US" sz="7200" kern="0" spc="125" dirty="0">
                  <a:solidFill>
                    <a:schemeClr val="accent1"/>
                  </a:solidFill>
                </a:rPr>
                <a:t>Action</a:t>
              </a:r>
              <a:endParaRPr lang="en-US" sz="7200" kern="0" dirty="0"/>
            </a:p>
          </p:txBody>
        </p:sp>
        <p:sp>
          <p:nvSpPr>
            <p:cNvPr id="12" name="TextBox 11">
              <a:extLst>
                <a:ext uri="{FF2B5EF4-FFF2-40B4-BE49-F238E27FC236}">
                  <a16:creationId xmlns:a16="http://schemas.microsoft.com/office/drawing/2014/main" id="{57AF6817-92B5-0F40-04A4-0EF65453AE8F}"/>
                </a:ext>
              </a:extLst>
            </p:cNvPr>
            <p:cNvSpPr txBox="1"/>
            <p:nvPr/>
          </p:nvSpPr>
          <p:spPr>
            <a:xfrm rot="10800000" flipV="1">
              <a:off x="14355892" y="6029393"/>
              <a:ext cx="3532508" cy="2088015"/>
            </a:xfrm>
            <a:prstGeom prst="rect">
              <a:avLst/>
            </a:prstGeom>
            <a:grpFill/>
          </p:spPr>
          <p:txBody>
            <a:bodyPr wrap="square" rtlCol="0">
              <a:spAutoFit/>
            </a:bodyPr>
            <a:lstStyle/>
            <a:p>
              <a:r>
                <a:rPr lang="en-US" sz="2800" dirty="0">
                  <a:latin typeface="Verdana" panose="020B0604030504040204" pitchFamily="34" charset="0"/>
                  <a:ea typeface="Verdana" panose="020B0604030504040204" pitchFamily="34" charset="0"/>
                  <a:cs typeface="Verdana" panose="020B0604030504040204" pitchFamily="34" charset="0"/>
                </a:rPr>
                <a:t>Intensify marketing efforts and tailor offers specifically for this age group. However, consider expanding to a broader market and appealing to other age groups.</a:t>
              </a:r>
              <a:endParaRPr lang="en-US" sz="2800" dirty="0"/>
            </a:p>
          </p:txBody>
        </p:sp>
      </p:grpSp>
    </p:spTree>
    <p:extLst>
      <p:ext uri="{BB962C8B-B14F-4D97-AF65-F5344CB8AC3E}">
        <p14:creationId xmlns:p14="http://schemas.microsoft.com/office/powerpoint/2010/main" val="1781580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513337" y="342900"/>
            <a:ext cx="8630663" cy="4167808"/>
          </a:xfrm>
          <a:prstGeom prst="rect">
            <a:avLst/>
          </a:prstGeom>
        </p:spPr>
        <p:txBody>
          <a:bodyPr vert="horz" wrap="square" lIns="0" tIns="12700" rIns="0" bIns="0" rtlCol="0">
            <a:spAutoFit/>
          </a:bodyPr>
          <a:lstStyle/>
          <a:p>
            <a:pPr marL="12700" marR="5080">
              <a:spcBef>
                <a:spcPts val="100"/>
              </a:spcBef>
            </a:pPr>
            <a:r>
              <a:rPr sz="5400" spc="50" dirty="0">
                <a:solidFill>
                  <a:schemeClr val="accent1"/>
                </a:solidFill>
              </a:rPr>
              <a:t>Understanding</a:t>
            </a:r>
            <a:r>
              <a:rPr sz="5400" spc="-265" dirty="0">
                <a:solidFill>
                  <a:srgbClr val="4FB182"/>
                </a:solidFill>
              </a:rPr>
              <a:t> </a:t>
            </a:r>
            <a:r>
              <a:rPr sz="5400" spc="50" dirty="0">
                <a:solidFill>
                  <a:srgbClr val="000000"/>
                </a:solidFill>
              </a:rPr>
              <a:t>the</a:t>
            </a:r>
            <a:r>
              <a:rPr sz="5400" spc="-265" dirty="0">
                <a:solidFill>
                  <a:srgbClr val="000000"/>
                </a:solidFill>
              </a:rPr>
              <a:t> </a:t>
            </a:r>
            <a:r>
              <a:rPr sz="5400" spc="30" dirty="0">
                <a:solidFill>
                  <a:srgbClr val="000000"/>
                </a:solidFill>
              </a:rPr>
              <a:t>different</a:t>
            </a:r>
            <a:r>
              <a:rPr lang="en-US" sz="5400" spc="-260" dirty="0">
                <a:solidFill>
                  <a:srgbClr val="000000"/>
                </a:solidFill>
              </a:rPr>
              <a:t> </a:t>
            </a:r>
            <a:r>
              <a:rPr sz="5400" spc="195" dirty="0">
                <a:solidFill>
                  <a:srgbClr val="000000"/>
                </a:solidFill>
              </a:rPr>
              <a:t>types</a:t>
            </a:r>
            <a:br>
              <a:rPr lang="en-US" sz="5400" spc="195" dirty="0">
                <a:solidFill>
                  <a:srgbClr val="000000"/>
                </a:solidFill>
              </a:rPr>
            </a:br>
            <a:r>
              <a:rPr sz="5400" spc="-2185" dirty="0">
                <a:solidFill>
                  <a:srgbClr val="000000"/>
                </a:solidFill>
              </a:rPr>
              <a:t> </a:t>
            </a:r>
            <a:r>
              <a:rPr sz="5400" spc="140" dirty="0">
                <a:solidFill>
                  <a:srgbClr val="000000"/>
                </a:solidFill>
              </a:rPr>
              <a:t>of</a:t>
            </a:r>
            <a:r>
              <a:rPr sz="5400" spc="-254" dirty="0">
                <a:solidFill>
                  <a:srgbClr val="000000"/>
                </a:solidFill>
              </a:rPr>
              <a:t> </a:t>
            </a:r>
            <a:r>
              <a:rPr lang="en-US" sz="5400" spc="114" dirty="0">
                <a:solidFill>
                  <a:schemeClr val="accent1"/>
                </a:solidFill>
              </a:rPr>
              <a:t>Channel-Reason</a:t>
            </a:r>
            <a:r>
              <a:rPr lang="en-US" sz="5400" spc="114" dirty="0">
                <a:solidFill>
                  <a:srgbClr val="4FB182"/>
                </a:solidFill>
              </a:rPr>
              <a:t> </a:t>
            </a:r>
            <a:r>
              <a:rPr lang="en-US" sz="5400" spc="114" dirty="0">
                <a:solidFill>
                  <a:schemeClr val="tx1"/>
                </a:solidFill>
              </a:rPr>
              <a:t>in </a:t>
            </a:r>
            <a:r>
              <a:rPr lang="en-US" sz="5400" b="1" spc="-135" dirty="0">
                <a:solidFill>
                  <a:schemeClr val="tx1"/>
                </a:solidFill>
                <a:latin typeface="Tahoma"/>
                <a:cs typeface="Tahoma"/>
              </a:rPr>
              <a:t>Customer </a:t>
            </a:r>
            <a:r>
              <a:rPr lang="en-US" sz="5400" b="1" spc="-135" dirty="0">
                <a:solidFill>
                  <a:schemeClr val="accent1"/>
                </a:solidFill>
                <a:latin typeface="Tahoma"/>
                <a:cs typeface="Tahoma"/>
              </a:rPr>
              <a:t>Cases</a:t>
            </a:r>
            <a:br>
              <a:rPr lang="en-US" sz="5400" dirty="0">
                <a:latin typeface="Tahoma"/>
                <a:cs typeface="Tahoma"/>
              </a:rPr>
            </a:br>
            <a:endParaRPr sz="5400" dirty="0">
              <a:solidFill>
                <a:schemeClr val="tx1"/>
              </a:solidFill>
            </a:endParaRPr>
          </a:p>
        </p:txBody>
      </p:sp>
      <p:grpSp>
        <p:nvGrpSpPr>
          <p:cNvPr id="63" name="Group 62">
            <a:extLst>
              <a:ext uri="{FF2B5EF4-FFF2-40B4-BE49-F238E27FC236}">
                <a16:creationId xmlns:a16="http://schemas.microsoft.com/office/drawing/2014/main" id="{4B2F78E1-947C-A303-AA8D-B87A1B8F70CE}"/>
              </a:ext>
            </a:extLst>
          </p:cNvPr>
          <p:cNvGrpSpPr/>
          <p:nvPr/>
        </p:nvGrpSpPr>
        <p:grpSpPr>
          <a:xfrm>
            <a:off x="16300" y="3880404"/>
            <a:ext cx="17993147" cy="6063696"/>
            <a:chOff x="0" y="4076700"/>
            <a:chExt cx="17993147" cy="6063696"/>
          </a:xfrm>
        </p:grpSpPr>
        <p:pic>
          <p:nvPicPr>
            <p:cNvPr id="56" name="Picture 55" descr="A graph of a customer case count&#10;&#10;Description automatically generated">
              <a:extLst>
                <a:ext uri="{FF2B5EF4-FFF2-40B4-BE49-F238E27FC236}">
                  <a16:creationId xmlns:a16="http://schemas.microsoft.com/office/drawing/2014/main" id="{0D32F8FC-9F23-7F12-5196-2FA604B78C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4912" y="4076700"/>
              <a:ext cx="5864118" cy="5410200"/>
            </a:xfrm>
            <a:prstGeom prst="rect">
              <a:avLst/>
            </a:prstGeom>
          </p:spPr>
        </p:pic>
        <p:pic>
          <p:nvPicPr>
            <p:cNvPr id="58" name="Picture 57" descr="A graph of different colored bars&#10;&#10;Description automatically generated">
              <a:extLst>
                <a:ext uri="{FF2B5EF4-FFF2-40B4-BE49-F238E27FC236}">
                  <a16:creationId xmlns:a16="http://schemas.microsoft.com/office/drawing/2014/main" id="{5894BF8E-9877-52D0-32F4-ED971E7023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29030" y="4076700"/>
              <a:ext cx="5864117" cy="5257800"/>
            </a:xfrm>
            <a:prstGeom prst="rect">
              <a:avLst/>
            </a:prstGeom>
          </p:spPr>
        </p:pic>
        <p:pic>
          <p:nvPicPr>
            <p:cNvPr id="60" name="Picture 59" descr="A graph of blue bars with white text&#10;&#10;Description automatically generated">
              <a:extLst>
                <a:ext uri="{FF2B5EF4-FFF2-40B4-BE49-F238E27FC236}">
                  <a16:creationId xmlns:a16="http://schemas.microsoft.com/office/drawing/2014/main" id="{EEC426DE-DDD9-1654-60EA-0AA7DFEAAA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076700"/>
              <a:ext cx="5864119" cy="6063696"/>
            </a:xfrm>
            <a:prstGeom prst="rect">
              <a:avLst/>
            </a:prstGeom>
          </p:spPr>
        </p:pic>
      </p:grpSp>
      <p:sp>
        <p:nvSpPr>
          <p:cNvPr id="2" name="TextBox 1">
            <a:extLst>
              <a:ext uri="{FF2B5EF4-FFF2-40B4-BE49-F238E27FC236}">
                <a16:creationId xmlns:a16="http://schemas.microsoft.com/office/drawing/2014/main" id="{E5CCB72B-DD97-1933-A6C3-1D0C4A80C2DE}"/>
              </a:ext>
            </a:extLst>
          </p:cNvPr>
          <p:cNvSpPr txBox="1"/>
          <p:nvPr/>
        </p:nvSpPr>
        <p:spPr>
          <a:xfrm>
            <a:off x="9334500" y="1468983"/>
            <a:ext cx="8440163" cy="1323439"/>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cs typeface="Verdana" panose="020B0604030504040204" pitchFamily="34" charset="0"/>
              </a:rPr>
              <a:t>There are </a:t>
            </a:r>
            <a:r>
              <a:rPr lang="en-US" sz="2000" b="1" dirty="0">
                <a:latin typeface="Verdana" panose="020B0604030504040204" pitchFamily="34" charset="0"/>
                <a:ea typeface="Verdana" panose="020B0604030504040204" pitchFamily="34" charset="0"/>
                <a:cs typeface="Verdana" panose="020B0604030504040204" pitchFamily="34" charset="0"/>
              </a:rPr>
              <a:t>three types of channel reasons</a:t>
            </a:r>
            <a:r>
              <a:rPr lang="en-US" sz="2000" dirty="0">
                <a:latin typeface="Verdana" panose="020B0604030504040204" pitchFamily="34" charset="0"/>
                <a:ea typeface="Verdana" panose="020B0604030504040204" pitchFamily="34" charset="0"/>
                <a:cs typeface="Verdana" panose="020B0604030504040204" pitchFamily="34" charset="0"/>
              </a:rPr>
              <a:t> that customers use, with each customer having a </a:t>
            </a:r>
            <a:r>
              <a:rPr lang="en-US" sz="2000" b="1" dirty="0">
                <a:latin typeface="Verdana" panose="020B0604030504040204" pitchFamily="34" charset="0"/>
                <a:ea typeface="Verdana" panose="020B0604030504040204" pitchFamily="34" charset="0"/>
                <a:cs typeface="Verdana" panose="020B0604030504040204" pitchFamily="34" charset="0"/>
              </a:rPr>
              <a:t>minimum of one and a maximum of five cases</a:t>
            </a:r>
            <a:r>
              <a:rPr lang="en-US" sz="2000" dirty="0">
                <a:latin typeface="Verdana" panose="020B0604030504040204" pitchFamily="34" charset="0"/>
                <a:ea typeface="Verdana" panose="020B0604030504040204" pitchFamily="34" charset="0"/>
                <a:cs typeface="Verdana" panose="020B0604030504040204" pitchFamily="34" charset="0"/>
              </a:rPr>
              <a:t>, and the </a:t>
            </a:r>
            <a:r>
              <a:rPr lang="en-US" sz="2000" b="1" dirty="0">
                <a:latin typeface="Verdana" panose="020B0604030504040204" pitchFamily="34" charset="0"/>
                <a:ea typeface="Verdana" panose="020B0604030504040204" pitchFamily="34" charset="0"/>
                <a:cs typeface="Verdana" panose="020B0604030504040204" pitchFamily="34" charset="0"/>
              </a:rPr>
              <a:t>most commonly used channel reason is phone support.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object 4"/>
          <p:cNvSpPr txBox="1">
            <a:spLocks noGrp="1"/>
          </p:cNvSpPr>
          <p:nvPr>
            <p:ph type="title"/>
          </p:nvPr>
        </p:nvSpPr>
        <p:spPr>
          <a:xfrm>
            <a:off x="653877" y="434545"/>
            <a:ext cx="10007009" cy="2782813"/>
          </a:xfrm>
          <a:prstGeom prst="rect">
            <a:avLst/>
          </a:prstGeom>
        </p:spPr>
        <p:txBody>
          <a:bodyPr vert="horz" wrap="square" lIns="0" tIns="12700" rIns="0" bIns="0" rtlCol="0">
            <a:spAutoFit/>
          </a:bodyPr>
          <a:lstStyle/>
          <a:p>
            <a:pPr marL="12700" marR="5080" algn="l">
              <a:lnSpc>
                <a:spcPct val="100000"/>
              </a:lnSpc>
              <a:spcBef>
                <a:spcPts val="100"/>
              </a:spcBef>
            </a:pPr>
            <a:r>
              <a:rPr lang="en-ID" sz="6000" i="0" u="none" strike="noStrike" dirty="0">
                <a:solidFill>
                  <a:schemeClr val="accent1"/>
                </a:solidFill>
                <a:effectLst/>
                <a:latin typeface="Tahoma" panose="020B0604030504040204" pitchFamily="34" charset="0"/>
                <a:ea typeface="Tahoma" panose="020B0604030504040204" pitchFamily="34" charset="0"/>
                <a:cs typeface="Tahoma" panose="020B0604030504040204" pitchFamily="34" charset="0"/>
              </a:rPr>
              <a:t>Unveiling</a:t>
            </a:r>
            <a:r>
              <a:rPr lang="en-ID" sz="6000" i="0" u="none" strike="noStrike" dirty="0">
                <a:solidFill>
                  <a:srgbClr val="D1D5DB"/>
                </a:solidFill>
                <a:effectLst/>
                <a:latin typeface="Tahoma" panose="020B0604030504040204" pitchFamily="34" charset="0"/>
                <a:ea typeface="Tahoma" panose="020B0604030504040204" pitchFamily="34" charset="0"/>
                <a:cs typeface="Tahoma" panose="020B0604030504040204" pitchFamily="34" charset="0"/>
              </a:rPr>
              <a:t> </a:t>
            </a:r>
            <a:r>
              <a:rPr lang="en-ID" sz="600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Churn Insights via Customer </a:t>
            </a:r>
            <a:r>
              <a:rPr lang="en-ID" sz="6000" i="0" u="none" strike="noStrike" dirty="0">
                <a:solidFill>
                  <a:schemeClr val="accent1"/>
                </a:solidFill>
                <a:effectLst/>
                <a:latin typeface="Tahoma" panose="020B0604030504040204" pitchFamily="34" charset="0"/>
                <a:ea typeface="Tahoma" panose="020B0604030504040204" pitchFamily="34" charset="0"/>
                <a:cs typeface="Tahoma" panose="020B0604030504040204" pitchFamily="34" charset="0"/>
              </a:rPr>
              <a:t>Case Analysis</a:t>
            </a:r>
            <a:endParaRPr sz="6000" dirty="0">
              <a:solidFill>
                <a:schemeClr val="accent1"/>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a:extLst>
              <a:ext uri="{FF2B5EF4-FFF2-40B4-BE49-F238E27FC236}">
                <a16:creationId xmlns:a16="http://schemas.microsoft.com/office/drawing/2014/main" id="{022FB06B-7785-26A4-16F1-9001266E4391}"/>
              </a:ext>
            </a:extLst>
          </p:cNvPr>
          <p:cNvSpPr txBox="1"/>
          <p:nvPr/>
        </p:nvSpPr>
        <p:spPr>
          <a:xfrm>
            <a:off x="622985" y="8428406"/>
            <a:ext cx="12774218" cy="1384995"/>
          </a:xfrm>
          <a:prstGeom prst="rect">
            <a:avLst/>
          </a:prstGeom>
          <a:noFill/>
        </p:spPr>
        <p:txBody>
          <a:bodyPr wrap="square" rtlCol="0">
            <a:spAutoFit/>
          </a:bodyPr>
          <a:lstStyle/>
          <a:p>
            <a:pPr algn="just"/>
            <a:r>
              <a:rPr lang="en-US" sz="2800" dirty="0">
                <a:latin typeface="Verdana" panose="020B0604030504040204" pitchFamily="34" charset="0"/>
                <a:ea typeface="Verdana" panose="020B0604030504040204" pitchFamily="34" charset="0"/>
                <a:cs typeface="Verdana" panose="020B0604030504040204" pitchFamily="34" charset="0"/>
              </a:rPr>
              <a:t>This clearly indicates that </a:t>
            </a:r>
            <a:r>
              <a:rPr lang="en-US" sz="2800" b="1" dirty="0">
                <a:latin typeface="Verdana" panose="020B0604030504040204" pitchFamily="34" charset="0"/>
                <a:ea typeface="Verdana" panose="020B0604030504040204" pitchFamily="34" charset="0"/>
                <a:cs typeface="Verdana" panose="020B0604030504040204" pitchFamily="34" charset="0"/>
              </a:rPr>
              <a:t>phone support services require more attention</a:t>
            </a:r>
            <a:r>
              <a:rPr lang="en-US" sz="2800" dirty="0">
                <a:latin typeface="Verdana" panose="020B0604030504040204" pitchFamily="34" charset="0"/>
                <a:ea typeface="Verdana" panose="020B0604030504040204" pitchFamily="34" charset="0"/>
                <a:cs typeface="Verdana" panose="020B0604030504040204" pitchFamily="34" charset="0"/>
              </a:rPr>
              <a:t>, </a:t>
            </a:r>
            <a:r>
              <a:rPr lang="en-US" sz="2800" b="1" dirty="0">
                <a:latin typeface="Verdana" panose="020B0604030504040204" pitchFamily="34" charset="0"/>
                <a:ea typeface="Verdana" panose="020B0604030504040204" pitchFamily="34" charset="0"/>
                <a:cs typeface="Verdana" panose="020B0604030504040204" pitchFamily="34" charset="0"/>
              </a:rPr>
              <a:t>as the higher the number of cases, the higher the churn rate observed.</a:t>
            </a:r>
          </a:p>
        </p:txBody>
      </p:sp>
      <p:pic>
        <p:nvPicPr>
          <p:cNvPr id="15" name="Picture 14">
            <a:extLst>
              <a:ext uri="{FF2B5EF4-FFF2-40B4-BE49-F238E27FC236}">
                <a16:creationId xmlns:a16="http://schemas.microsoft.com/office/drawing/2014/main" id="{B5574782-0765-E748-EB33-EFFE2A2812F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2985" y="3619501"/>
            <a:ext cx="12774219" cy="4406762"/>
          </a:xfrm>
          <a:prstGeom prst="rect">
            <a:avLst/>
          </a:prstGeom>
        </p:spPr>
      </p:pic>
      <p:pic>
        <p:nvPicPr>
          <p:cNvPr id="22" name="Picture 21" descr="A cell phone next to a computer&#10;&#10;Description automatically generated">
            <a:extLst>
              <a:ext uri="{FF2B5EF4-FFF2-40B4-BE49-F238E27FC236}">
                <a16:creationId xmlns:a16="http://schemas.microsoft.com/office/drawing/2014/main" id="{2A5CCD26-BD5A-4A74-D629-E5C636FBA954}"/>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1022" r="60532"/>
          <a:stretch/>
        </p:blipFill>
        <p:spPr>
          <a:xfrm>
            <a:off x="13882395" y="-19050"/>
            <a:ext cx="4405605" cy="10325100"/>
          </a:xfrm>
          <a:prstGeom prst="rect">
            <a:avLst/>
          </a:prstGeom>
        </p:spPr>
      </p:pic>
      <p:sp>
        <p:nvSpPr>
          <p:cNvPr id="2" name="Frame 1">
            <a:extLst>
              <a:ext uri="{FF2B5EF4-FFF2-40B4-BE49-F238E27FC236}">
                <a16:creationId xmlns:a16="http://schemas.microsoft.com/office/drawing/2014/main" id="{D28AFF3E-7331-23FD-680A-99800FD424F5}"/>
              </a:ext>
            </a:extLst>
          </p:cNvPr>
          <p:cNvSpPr/>
          <p:nvPr/>
        </p:nvSpPr>
        <p:spPr>
          <a:xfrm>
            <a:off x="12432507" y="3895725"/>
            <a:ext cx="964696" cy="2495550"/>
          </a:xfrm>
          <a:prstGeom prst="frame">
            <a:avLst>
              <a:gd name="adj1" fmla="val 0"/>
            </a:avLst>
          </a:prstGeom>
          <a:ln w="762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6934203" y="256134"/>
            <a:ext cx="10667998" cy="2228815"/>
          </a:xfrm>
          <a:prstGeom prst="rect">
            <a:avLst/>
          </a:prstGeom>
        </p:spPr>
        <p:txBody>
          <a:bodyPr vert="horz" wrap="square" lIns="0" tIns="12700" rIns="0" bIns="0" rtlCol="0">
            <a:spAutoFit/>
          </a:bodyPr>
          <a:lstStyle/>
          <a:p>
            <a:pPr marL="12700" marR="5080">
              <a:lnSpc>
                <a:spcPct val="100000"/>
              </a:lnSpc>
              <a:spcBef>
                <a:spcPts val="100"/>
              </a:spcBef>
            </a:pPr>
            <a:r>
              <a:rPr lang="en-US" sz="7200" spc="125" dirty="0">
                <a:solidFill>
                  <a:schemeClr val="accent1"/>
                </a:solidFill>
              </a:rPr>
              <a:t>T</a:t>
            </a:r>
            <a:r>
              <a:rPr sz="7200" spc="125" dirty="0">
                <a:solidFill>
                  <a:schemeClr val="accent1"/>
                </a:solidFill>
              </a:rPr>
              <a:t>he </a:t>
            </a:r>
            <a:r>
              <a:rPr sz="7200" spc="-140" dirty="0">
                <a:solidFill>
                  <a:schemeClr val="accent1"/>
                </a:solidFill>
              </a:rPr>
              <a:t>timing </a:t>
            </a:r>
            <a:r>
              <a:rPr sz="7200" spc="-135" dirty="0">
                <a:solidFill>
                  <a:schemeClr val="accent1"/>
                </a:solidFill>
              </a:rPr>
              <a:t> </a:t>
            </a:r>
            <a:r>
              <a:rPr sz="7200" dirty="0">
                <a:solidFill>
                  <a:schemeClr val="accent1"/>
                </a:solidFill>
              </a:rPr>
              <a:t>pattern </a:t>
            </a:r>
            <a:r>
              <a:rPr lang="en-US" sz="7200" spc="120" dirty="0">
                <a:solidFill>
                  <a:srgbClr val="000000"/>
                </a:solidFill>
              </a:rPr>
              <a:t>of</a:t>
            </a:r>
            <a:r>
              <a:rPr sz="7200" spc="120" dirty="0">
                <a:solidFill>
                  <a:srgbClr val="000000"/>
                </a:solidFill>
              </a:rPr>
              <a:t> </a:t>
            </a:r>
            <a:r>
              <a:rPr lang="en-US" sz="7200" spc="160" dirty="0">
                <a:solidFill>
                  <a:srgbClr val="000000"/>
                </a:solidFill>
              </a:rPr>
              <a:t>Customer</a:t>
            </a:r>
            <a:r>
              <a:rPr sz="7200" spc="-325" dirty="0">
                <a:solidFill>
                  <a:srgbClr val="000000"/>
                </a:solidFill>
              </a:rPr>
              <a:t> </a:t>
            </a:r>
            <a:r>
              <a:rPr lang="en-US" sz="7200" spc="114" dirty="0">
                <a:solidFill>
                  <a:srgbClr val="000000"/>
                </a:solidFill>
              </a:rPr>
              <a:t>Cases</a:t>
            </a:r>
            <a:endParaRPr sz="7200" dirty="0"/>
          </a:p>
        </p:txBody>
      </p:sp>
      <p:pic>
        <p:nvPicPr>
          <p:cNvPr id="69" name="Picture 68">
            <a:extLst>
              <a:ext uri="{FF2B5EF4-FFF2-40B4-BE49-F238E27FC236}">
                <a16:creationId xmlns:a16="http://schemas.microsoft.com/office/drawing/2014/main" id="{37672B67-BBC7-8271-1FEC-7BBCEDD8B93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1946" y="5319885"/>
            <a:ext cx="12611100" cy="4967115"/>
          </a:xfrm>
          <a:prstGeom prst="rect">
            <a:avLst/>
          </a:prstGeom>
        </p:spPr>
      </p:pic>
      <p:pic>
        <p:nvPicPr>
          <p:cNvPr id="67" name="Picture 66">
            <a:extLst>
              <a:ext uri="{FF2B5EF4-FFF2-40B4-BE49-F238E27FC236}">
                <a16:creationId xmlns:a16="http://schemas.microsoft.com/office/drawing/2014/main" id="{254391BD-1FCC-03D2-D6AC-FB79E3A75ADF}"/>
              </a:ext>
            </a:extLst>
          </p:cNvPr>
          <p:cNvPicPr>
            <a:picLocks noChangeAspect="1"/>
          </p:cNvPicPr>
          <p:nvPr/>
        </p:nvPicPr>
        <p:blipFill rotWithShape="1">
          <a:blip r:embed="rId4">
            <a:extLst>
              <a:ext uri="{28A0092B-C50C-407E-A947-70E740481C1C}">
                <a14:useLocalDpi xmlns:a14="http://schemas.microsoft.com/office/drawing/2010/main" val="0"/>
              </a:ext>
            </a:extLst>
          </a:blip>
          <a:srcRect l="-1337" r="-1337"/>
          <a:stretch/>
        </p:blipFill>
        <p:spPr>
          <a:xfrm>
            <a:off x="0" y="481185"/>
            <a:ext cx="6019800" cy="4838700"/>
          </a:xfrm>
          <a:prstGeom prst="rect">
            <a:avLst/>
          </a:prstGeom>
        </p:spPr>
      </p:pic>
      <p:grpSp>
        <p:nvGrpSpPr>
          <p:cNvPr id="7" name="Group 6">
            <a:extLst>
              <a:ext uri="{FF2B5EF4-FFF2-40B4-BE49-F238E27FC236}">
                <a16:creationId xmlns:a16="http://schemas.microsoft.com/office/drawing/2014/main" id="{2DE988A5-E42A-DEBD-6270-8C4A7880129C}"/>
              </a:ext>
            </a:extLst>
          </p:cNvPr>
          <p:cNvGrpSpPr/>
          <p:nvPr/>
        </p:nvGrpSpPr>
        <p:grpSpPr>
          <a:xfrm>
            <a:off x="6874616" y="2792951"/>
            <a:ext cx="10426430" cy="1939898"/>
            <a:chOff x="304800" y="2787758"/>
            <a:chExt cx="9296400" cy="1939898"/>
          </a:xfrm>
        </p:grpSpPr>
        <p:sp>
          <p:nvSpPr>
            <p:cNvPr id="70" name="TextBox 69">
              <a:extLst>
                <a:ext uri="{FF2B5EF4-FFF2-40B4-BE49-F238E27FC236}">
                  <a16:creationId xmlns:a16="http://schemas.microsoft.com/office/drawing/2014/main" id="{0CA7EE5A-C545-A21A-5322-B62388637A8A}"/>
                </a:ext>
              </a:extLst>
            </p:cNvPr>
            <p:cNvSpPr txBox="1"/>
            <p:nvPr/>
          </p:nvSpPr>
          <p:spPr>
            <a:xfrm>
              <a:off x="304800" y="2787758"/>
              <a:ext cx="9296400" cy="646331"/>
            </a:xfrm>
            <a:prstGeom prst="rect">
              <a:avLst/>
            </a:prstGeom>
            <a:noFill/>
          </p:spPr>
          <p:txBody>
            <a:bodyPr wrap="square" rtlCol="0">
              <a:spAutoFit/>
            </a:bodyPr>
            <a:lstStyle/>
            <a:p>
              <a:pPr algn="just"/>
              <a:r>
                <a:rPr lang="en-ID" b="0" i="0" u="none" strike="noStrike" dirty="0">
                  <a:effectLst/>
                  <a:latin typeface="Verdana" panose="020B0604030504040204" pitchFamily="34" charset="0"/>
                  <a:ea typeface="Verdana" panose="020B0604030504040204" pitchFamily="34" charset="0"/>
                  <a:cs typeface="Verdana" panose="020B0604030504040204" pitchFamily="34" charset="0"/>
                </a:rPr>
                <a:t>The number of </a:t>
              </a:r>
              <a:r>
                <a:rPr lang="en-ID" i="0" u="none" strike="noStrike" dirty="0">
                  <a:effectLst/>
                  <a:latin typeface="Verdana" panose="020B0604030504040204" pitchFamily="34" charset="0"/>
                  <a:ea typeface="Verdana" panose="020B0604030504040204" pitchFamily="34" charset="0"/>
                  <a:cs typeface="Verdana" panose="020B0604030504040204" pitchFamily="34" charset="0"/>
                </a:rPr>
                <a:t>cases consistently </a:t>
              </a:r>
              <a:r>
                <a:rPr lang="en-ID" b="1" i="0" u="none" strike="noStrike" dirty="0">
                  <a:effectLst/>
                  <a:latin typeface="Verdana" panose="020B0604030504040204" pitchFamily="34" charset="0"/>
                  <a:ea typeface="Verdana" panose="020B0604030504040204" pitchFamily="34" charset="0"/>
                  <a:cs typeface="Verdana" panose="020B0604030504040204" pitchFamily="34" charset="0"/>
                </a:rPr>
                <a:t>peaks in the afternoon and evening hours</a:t>
              </a:r>
              <a:r>
                <a:rPr lang="en-ID" b="0" i="0" u="none" strike="noStrike" dirty="0">
                  <a:effectLst/>
                  <a:latin typeface="Verdana" panose="020B0604030504040204" pitchFamily="34" charset="0"/>
                  <a:ea typeface="Verdana" panose="020B0604030504040204" pitchFamily="34" charset="0"/>
                  <a:cs typeface="Verdana" panose="020B0604030504040204" pitchFamily="34" charset="0"/>
                </a:rPr>
                <a:t>, specifically on the </a:t>
              </a:r>
              <a:r>
                <a:rPr lang="en-ID" b="1" i="0" u="none" strike="noStrike" dirty="0">
                  <a:effectLst/>
                  <a:latin typeface="Verdana" panose="020B0604030504040204" pitchFamily="34" charset="0"/>
                  <a:ea typeface="Verdana" panose="020B0604030504040204" pitchFamily="34" charset="0"/>
                  <a:cs typeface="Verdana" panose="020B0604030504040204" pitchFamily="34" charset="0"/>
                </a:rPr>
                <a:t>phone support channel</a:t>
              </a:r>
              <a:r>
                <a:rPr lang="en-ID" b="0" i="0" u="none" strike="noStrike" dirty="0">
                  <a:effectLst/>
                  <a:latin typeface="Verdana" panose="020B0604030504040204" pitchFamily="34" charset="0"/>
                  <a:ea typeface="Verdana" panose="020B0604030504040204" pitchFamily="34" charset="0"/>
                  <a:cs typeface="Verdana" panose="020B0604030504040204" pitchFamily="34" charset="0"/>
                </a:rPr>
                <a:t>. </a:t>
              </a: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2" name="TextBox 1">
              <a:extLst>
                <a:ext uri="{FF2B5EF4-FFF2-40B4-BE49-F238E27FC236}">
                  <a16:creationId xmlns:a16="http://schemas.microsoft.com/office/drawing/2014/main" id="{98F97029-467D-FAAD-E01D-E16E5ADC2ED1}"/>
                </a:ext>
              </a:extLst>
            </p:cNvPr>
            <p:cNvSpPr txBox="1"/>
            <p:nvPr/>
          </p:nvSpPr>
          <p:spPr>
            <a:xfrm>
              <a:off x="304800" y="3434994"/>
              <a:ext cx="9296400" cy="646331"/>
            </a:xfrm>
            <a:prstGeom prst="rect">
              <a:avLst/>
            </a:prstGeom>
            <a:noFill/>
          </p:spPr>
          <p:txBody>
            <a:bodyPr wrap="square" rtlCol="0">
              <a:spAutoFit/>
            </a:bodyPr>
            <a:lstStyle/>
            <a:p>
              <a:r>
                <a:rPr lang="en-ID" b="0" i="0" u="none" strike="noStrike" dirty="0">
                  <a:effectLst/>
                  <a:latin typeface="Verdana" panose="020B0604030504040204" pitchFamily="34" charset="0"/>
                  <a:ea typeface="Verdana" panose="020B0604030504040204" pitchFamily="34" charset="0"/>
                  <a:cs typeface="Verdana" panose="020B0604030504040204" pitchFamily="34" charset="0"/>
                </a:rPr>
                <a:t>Customers </a:t>
              </a:r>
              <a:r>
                <a:rPr lang="en-ID" b="1" i="0" u="none" strike="noStrike" dirty="0">
                  <a:effectLst/>
                  <a:latin typeface="Verdana" panose="020B0604030504040204" pitchFamily="34" charset="0"/>
                  <a:ea typeface="Verdana" panose="020B0604030504040204" pitchFamily="34" charset="0"/>
                  <a:cs typeface="Verdana" panose="020B0604030504040204" pitchFamily="34" charset="0"/>
                </a:rPr>
                <a:t>tend to sign up on weekdays</a:t>
              </a:r>
              <a:r>
                <a:rPr lang="en-ID" b="0" i="0" u="none" strike="noStrike" dirty="0">
                  <a:effectLst/>
                  <a:latin typeface="Verdana" panose="020B0604030504040204" pitchFamily="34" charset="0"/>
                  <a:ea typeface="Verdana" panose="020B0604030504040204" pitchFamily="34" charset="0"/>
                  <a:cs typeface="Verdana" panose="020B0604030504040204" pitchFamily="34" charset="0"/>
                </a:rPr>
                <a:t> and show an </a:t>
              </a:r>
              <a:r>
                <a:rPr lang="en-ID" b="1" i="0" u="none" strike="noStrike" dirty="0">
                  <a:effectLst/>
                  <a:latin typeface="Verdana" panose="020B0604030504040204" pitchFamily="34" charset="0"/>
                  <a:ea typeface="Verdana" panose="020B0604030504040204" pitchFamily="34" charset="0"/>
                  <a:cs typeface="Verdana" panose="020B0604030504040204" pitchFamily="34" charset="0"/>
                </a:rPr>
                <a:t>increase in the first half of each year</a:t>
              </a:r>
              <a:r>
                <a:rPr lang="en-ID" b="0" i="0" u="none" strike="noStrike" dirty="0">
                  <a:effectLst/>
                  <a:latin typeface="Verdana" panose="020B0604030504040204" pitchFamily="34" charset="0"/>
                  <a:ea typeface="Verdana" panose="020B0604030504040204" pitchFamily="34" charset="0"/>
                  <a:cs typeface="Verdana" panose="020B0604030504040204" pitchFamily="34" charset="0"/>
                </a:rPr>
                <a:t>.</a:t>
              </a:r>
              <a:endParaRPr lang="en-US" dirty="0"/>
            </a:p>
          </p:txBody>
        </p:sp>
        <p:sp>
          <p:nvSpPr>
            <p:cNvPr id="4" name="TextBox 3">
              <a:extLst>
                <a:ext uri="{FF2B5EF4-FFF2-40B4-BE49-F238E27FC236}">
                  <a16:creationId xmlns:a16="http://schemas.microsoft.com/office/drawing/2014/main" id="{5D9F07EC-0ED2-0A88-E6BB-99C9209B52E1}"/>
                </a:ext>
              </a:extLst>
            </p:cNvPr>
            <p:cNvSpPr txBox="1"/>
            <p:nvPr/>
          </p:nvSpPr>
          <p:spPr>
            <a:xfrm>
              <a:off x="304800" y="4081325"/>
              <a:ext cx="9296400" cy="646331"/>
            </a:xfrm>
            <a:prstGeom prst="rect">
              <a:avLst/>
            </a:prstGeom>
            <a:noFill/>
          </p:spPr>
          <p:txBody>
            <a:bodyPr wrap="square" rtlCol="0">
              <a:spAutoFit/>
            </a:bodyPr>
            <a:lstStyle/>
            <a:p>
              <a:r>
                <a:rPr lang="en-ID" b="0" i="0" u="none" strike="noStrike" dirty="0">
                  <a:effectLst/>
                  <a:latin typeface="Verdana" panose="020B0604030504040204" pitchFamily="34" charset="0"/>
                  <a:ea typeface="Verdana" panose="020B0604030504040204" pitchFamily="34" charset="0"/>
                  <a:cs typeface="Verdana" panose="020B0604030504040204" pitchFamily="34" charset="0"/>
                </a:rPr>
                <a:t>Every year, </a:t>
              </a:r>
              <a:r>
                <a:rPr lang="en-ID" b="1" i="0" u="none" strike="noStrike" dirty="0">
                  <a:effectLst/>
                  <a:latin typeface="Verdana" panose="020B0604030504040204" pitchFamily="34" charset="0"/>
                  <a:ea typeface="Verdana" panose="020B0604030504040204" pitchFamily="34" charset="0"/>
                  <a:cs typeface="Verdana" panose="020B0604030504040204" pitchFamily="34" charset="0"/>
                </a:rPr>
                <a:t>the cases experience a rise during the mid-year period, extending towards the end of the year.</a:t>
              </a:r>
              <a:endParaRPr lang="en-US" b="1" dirty="0"/>
            </a:p>
          </p:txBody>
        </p:sp>
      </p:grpSp>
      <p:sp>
        <p:nvSpPr>
          <p:cNvPr id="5" name="Frame 4">
            <a:extLst>
              <a:ext uri="{FF2B5EF4-FFF2-40B4-BE49-F238E27FC236}">
                <a16:creationId xmlns:a16="http://schemas.microsoft.com/office/drawing/2014/main" id="{711C700C-5F1D-E631-0BE2-6AA417AEF6FE}"/>
              </a:ext>
            </a:extLst>
          </p:cNvPr>
          <p:cNvSpPr/>
          <p:nvPr/>
        </p:nvSpPr>
        <p:spPr>
          <a:xfrm>
            <a:off x="4368530" y="5800115"/>
            <a:ext cx="6934200" cy="1981200"/>
          </a:xfrm>
          <a:prstGeom prst="frame">
            <a:avLst>
              <a:gd name="adj1" fmla="val 0"/>
            </a:avLst>
          </a:prstGeom>
          <a:solidFill>
            <a:srgbClr val="FF0000"/>
          </a:solid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Frame 5">
            <a:extLst>
              <a:ext uri="{FF2B5EF4-FFF2-40B4-BE49-F238E27FC236}">
                <a16:creationId xmlns:a16="http://schemas.microsoft.com/office/drawing/2014/main" id="{FDE0D804-557E-ADDF-4AAD-F970AEF4A086}"/>
              </a:ext>
            </a:extLst>
          </p:cNvPr>
          <p:cNvSpPr/>
          <p:nvPr/>
        </p:nvSpPr>
        <p:spPr>
          <a:xfrm>
            <a:off x="1061936" y="946669"/>
            <a:ext cx="4495800" cy="1153225"/>
          </a:xfrm>
          <a:prstGeom prst="frame">
            <a:avLst>
              <a:gd name="adj1" fmla="val 0"/>
            </a:avLst>
          </a:prstGeom>
          <a:solidFill>
            <a:schemeClr val="tx1"/>
          </a:solid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1" name="Group 10">
            <a:extLst>
              <a:ext uri="{FF2B5EF4-FFF2-40B4-BE49-F238E27FC236}">
                <a16:creationId xmlns:a16="http://schemas.microsoft.com/office/drawing/2014/main" id="{FCC53DE5-2DF9-5376-C8B9-8976BAFF1FB5}"/>
              </a:ext>
            </a:extLst>
          </p:cNvPr>
          <p:cNvGrpSpPr/>
          <p:nvPr/>
        </p:nvGrpSpPr>
        <p:grpSpPr>
          <a:xfrm>
            <a:off x="12713037" y="6195369"/>
            <a:ext cx="5132554" cy="2644896"/>
            <a:chOff x="13466276" y="6195369"/>
            <a:chExt cx="4419600" cy="2644896"/>
          </a:xfrm>
          <a:solidFill>
            <a:schemeClr val="accent3">
              <a:lumMod val="40000"/>
              <a:lumOff val="60000"/>
            </a:schemeClr>
          </a:solidFill>
        </p:grpSpPr>
        <p:sp>
          <p:nvSpPr>
            <p:cNvPr id="9" name="object 3">
              <a:extLst>
                <a:ext uri="{FF2B5EF4-FFF2-40B4-BE49-F238E27FC236}">
                  <a16:creationId xmlns:a16="http://schemas.microsoft.com/office/drawing/2014/main" id="{19FC1FF4-7B72-5133-C82A-63CEE3E95E37}"/>
                </a:ext>
              </a:extLst>
            </p:cNvPr>
            <p:cNvSpPr txBox="1">
              <a:spLocks/>
            </p:cNvSpPr>
            <p:nvPr/>
          </p:nvSpPr>
          <p:spPr>
            <a:xfrm>
              <a:off x="14103075" y="6195369"/>
              <a:ext cx="3191486" cy="1120820"/>
            </a:xfrm>
            <a:prstGeom prst="rect">
              <a:avLst/>
            </a:prstGeom>
            <a:grpFill/>
          </p:spPr>
          <p:txBody>
            <a:bodyPr vert="horz" wrap="square" lIns="0" tIns="12700" rIns="0" bIns="0" rtlCol="0">
              <a:spAutoFit/>
            </a:bodyPr>
            <a:lstStyle>
              <a:lvl1pPr>
                <a:defRPr sz="4400" b="1" i="0">
                  <a:solidFill>
                    <a:srgbClr val="CCCCCC"/>
                  </a:solidFill>
                  <a:latin typeface="Tahoma"/>
                  <a:ea typeface="+mj-ea"/>
                  <a:cs typeface="Tahoma"/>
                </a:defRPr>
              </a:lvl1pPr>
            </a:lstStyle>
            <a:p>
              <a:pPr marL="12700" marR="5080" algn="ctr">
                <a:spcBef>
                  <a:spcPts val="100"/>
                </a:spcBef>
              </a:pPr>
              <a:r>
                <a:rPr lang="en-US" sz="7200" kern="0" spc="125" dirty="0">
                  <a:solidFill>
                    <a:schemeClr val="accent1"/>
                  </a:solidFill>
                </a:rPr>
                <a:t>Action</a:t>
              </a:r>
              <a:endParaRPr lang="en-US" sz="7200" kern="0" dirty="0"/>
            </a:p>
          </p:txBody>
        </p:sp>
        <p:sp>
          <p:nvSpPr>
            <p:cNvPr id="10" name="TextBox 9">
              <a:extLst>
                <a:ext uri="{FF2B5EF4-FFF2-40B4-BE49-F238E27FC236}">
                  <a16:creationId xmlns:a16="http://schemas.microsoft.com/office/drawing/2014/main" id="{C8A28CE5-33C7-F0C5-3B4D-CA5E847D8646}"/>
                </a:ext>
              </a:extLst>
            </p:cNvPr>
            <p:cNvSpPr txBox="1"/>
            <p:nvPr/>
          </p:nvSpPr>
          <p:spPr>
            <a:xfrm rot="10800000" flipV="1">
              <a:off x="13466276" y="7516826"/>
              <a:ext cx="4419600" cy="1323439"/>
            </a:xfrm>
            <a:prstGeom prst="rect">
              <a:avLst/>
            </a:prstGeom>
            <a:grpFill/>
          </p:spPr>
          <p:txBody>
            <a:bodyPr wrap="square" rtlCol="0">
              <a:spAutoFit/>
            </a:bodyPr>
            <a:lstStyle/>
            <a:p>
              <a:pPr algn="ctr"/>
              <a:r>
                <a:rPr lang="en-US" sz="2000" dirty="0">
                  <a:latin typeface="Verdana" panose="020B0604030504040204" pitchFamily="34" charset="0"/>
                  <a:ea typeface="Verdana" panose="020B0604030504040204" pitchFamily="34" charset="0"/>
                  <a:cs typeface="Verdana" panose="020B0604030504040204" pitchFamily="34" charset="0"/>
                </a:rPr>
                <a:t>Strengthen the team and service to address these challenges. Ensure extended working hours and adequate training for customer service staff.</a:t>
              </a:r>
              <a:endParaRPr lang="en-US" sz="2000" dirty="0"/>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513336" y="284808"/>
            <a:ext cx="14743140" cy="2167260"/>
          </a:xfrm>
          <a:prstGeom prst="rect">
            <a:avLst/>
          </a:prstGeom>
        </p:spPr>
        <p:txBody>
          <a:bodyPr vert="horz" wrap="square" lIns="0" tIns="12700" rIns="0" bIns="0" rtlCol="0">
            <a:spAutoFit/>
          </a:bodyPr>
          <a:lstStyle/>
          <a:p>
            <a:pPr marL="12700" marR="2430145" algn="l">
              <a:lnSpc>
                <a:spcPct val="100000"/>
              </a:lnSpc>
              <a:spcBef>
                <a:spcPts val="100"/>
              </a:spcBef>
            </a:pPr>
            <a:r>
              <a:rPr lang="en-ID" sz="700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Customer </a:t>
            </a:r>
            <a:r>
              <a:rPr lang="en-ID" sz="7000" i="0" u="none" strike="noStrike" dirty="0">
                <a:solidFill>
                  <a:schemeClr val="accent1"/>
                </a:solidFill>
                <a:effectLst/>
                <a:latin typeface="Tahoma" panose="020B0604030504040204" pitchFamily="34" charset="0"/>
                <a:ea typeface="Tahoma" panose="020B0604030504040204" pitchFamily="34" charset="0"/>
                <a:cs typeface="Tahoma" panose="020B0604030504040204" pitchFamily="34" charset="0"/>
              </a:rPr>
              <a:t>Product</a:t>
            </a:r>
            <a:r>
              <a:rPr lang="en-ID" sz="7000" i="0" u="none" strike="noStrike" dirty="0">
                <a:solidFill>
                  <a:schemeClr val="accent2">
                    <a:lumMod val="75000"/>
                  </a:schemeClr>
                </a:solidFill>
                <a:effectLst/>
                <a:latin typeface="Tahoma" panose="020B0604030504040204" pitchFamily="34" charset="0"/>
                <a:ea typeface="Tahoma" panose="020B0604030504040204" pitchFamily="34" charset="0"/>
                <a:cs typeface="Tahoma" panose="020B0604030504040204" pitchFamily="34" charset="0"/>
              </a:rPr>
              <a:t> </a:t>
            </a:r>
            <a:r>
              <a:rPr lang="en-ID" sz="700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and</a:t>
            </a:r>
            <a:r>
              <a:rPr lang="en-ID" sz="7000" i="0" u="none" strike="noStrike" dirty="0">
                <a:solidFill>
                  <a:schemeClr val="accent2">
                    <a:lumMod val="75000"/>
                  </a:schemeClr>
                </a:solidFill>
                <a:effectLst/>
                <a:latin typeface="Tahoma" panose="020B0604030504040204" pitchFamily="34" charset="0"/>
                <a:ea typeface="Tahoma" panose="020B0604030504040204" pitchFamily="34" charset="0"/>
                <a:cs typeface="Tahoma" panose="020B0604030504040204" pitchFamily="34" charset="0"/>
              </a:rPr>
              <a:t> </a:t>
            </a:r>
            <a:r>
              <a:rPr lang="en-ID" sz="7000" i="0" u="none" strike="noStrike" dirty="0">
                <a:solidFill>
                  <a:schemeClr val="accent1"/>
                </a:solidFill>
                <a:effectLst/>
                <a:latin typeface="Tahoma" panose="020B0604030504040204" pitchFamily="34" charset="0"/>
                <a:ea typeface="Tahoma" panose="020B0604030504040204" pitchFamily="34" charset="0"/>
                <a:cs typeface="Tahoma" panose="020B0604030504040204" pitchFamily="34" charset="0"/>
              </a:rPr>
              <a:t>Tenure </a:t>
            </a:r>
            <a:r>
              <a:rPr lang="en-ID" sz="700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Role in </a:t>
            </a:r>
            <a:r>
              <a:rPr lang="en-ID" sz="7000" i="0" u="none" strike="noStrike" dirty="0">
                <a:solidFill>
                  <a:schemeClr val="accent1"/>
                </a:solidFill>
                <a:effectLst/>
                <a:latin typeface="Tahoma" panose="020B0604030504040204" pitchFamily="34" charset="0"/>
                <a:ea typeface="Tahoma" panose="020B0604030504040204" pitchFamily="34" charset="0"/>
                <a:cs typeface="Tahoma" panose="020B0604030504040204" pitchFamily="34" charset="0"/>
              </a:rPr>
              <a:t>Churn</a:t>
            </a:r>
            <a:endParaRPr lang="en-US" sz="7000" dirty="0">
              <a:solidFill>
                <a:schemeClr val="accent1"/>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a:extLst>
              <a:ext uri="{FF2B5EF4-FFF2-40B4-BE49-F238E27FC236}">
                <a16:creationId xmlns:a16="http://schemas.microsoft.com/office/drawing/2014/main" id="{0E2E5699-AA9F-58F0-D1F6-A1B9418E146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13336" y="2627254"/>
            <a:ext cx="9723784" cy="5925548"/>
          </a:xfrm>
          <a:prstGeom prst="rect">
            <a:avLst/>
          </a:prstGeom>
        </p:spPr>
      </p:pic>
      <p:sp>
        <p:nvSpPr>
          <p:cNvPr id="5" name="TextBox 4">
            <a:extLst>
              <a:ext uri="{FF2B5EF4-FFF2-40B4-BE49-F238E27FC236}">
                <a16:creationId xmlns:a16="http://schemas.microsoft.com/office/drawing/2014/main" id="{4644CA26-432F-4770-154A-40EC0CAF01D7}"/>
              </a:ext>
            </a:extLst>
          </p:cNvPr>
          <p:cNvSpPr txBox="1"/>
          <p:nvPr/>
        </p:nvSpPr>
        <p:spPr>
          <a:xfrm>
            <a:off x="692962" y="8727989"/>
            <a:ext cx="9544158" cy="1015663"/>
          </a:xfrm>
          <a:prstGeom prst="rect">
            <a:avLst/>
          </a:prstGeom>
          <a:noFill/>
        </p:spPr>
        <p:txBody>
          <a:bodyPr wrap="square" rtlCol="0">
            <a:spAutoFit/>
          </a:bodyPr>
          <a:lstStyle/>
          <a:p>
            <a:pPr algn="just"/>
            <a:r>
              <a:rPr lang="en-ID" sz="2000" b="0" i="0" u="none" strike="noStrike" dirty="0">
                <a:effectLst/>
                <a:latin typeface="Verdana" panose="020B0604030504040204" pitchFamily="34" charset="0"/>
                <a:ea typeface="Verdana" panose="020B0604030504040204" pitchFamily="34" charset="0"/>
                <a:cs typeface="Verdana" panose="020B0604030504040204" pitchFamily="34" charset="0"/>
              </a:rPr>
              <a:t>A significant portion of annual subscription customers make only one purchase and subsequently discontinue their subscription in the subsequent year.</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grpSp>
        <p:nvGrpSpPr>
          <p:cNvPr id="2" name="Group 1">
            <a:extLst>
              <a:ext uri="{FF2B5EF4-FFF2-40B4-BE49-F238E27FC236}">
                <a16:creationId xmlns:a16="http://schemas.microsoft.com/office/drawing/2014/main" id="{07FE75D2-F277-D6D0-BD07-069D11C26361}"/>
              </a:ext>
            </a:extLst>
          </p:cNvPr>
          <p:cNvGrpSpPr/>
          <p:nvPr/>
        </p:nvGrpSpPr>
        <p:grpSpPr>
          <a:xfrm>
            <a:off x="10813520" y="3086100"/>
            <a:ext cx="7419620" cy="6149720"/>
            <a:chOff x="13089708" y="4536541"/>
            <a:chExt cx="4798692" cy="4130780"/>
          </a:xfrm>
          <a:solidFill>
            <a:schemeClr val="accent3">
              <a:lumMod val="40000"/>
              <a:lumOff val="60000"/>
            </a:schemeClr>
          </a:solidFill>
        </p:grpSpPr>
        <p:sp>
          <p:nvSpPr>
            <p:cNvPr id="7" name="object 3">
              <a:extLst>
                <a:ext uri="{FF2B5EF4-FFF2-40B4-BE49-F238E27FC236}">
                  <a16:creationId xmlns:a16="http://schemas.microsoft.com/office/drawing/2014/main" id="{89E53C55-8C15-7797-AEAE-E6496F8091CC}"/>
                </a:ext>
              </a:extLst>
            </p:cNvPr>
            <p:cNvSpPr txBox="1">
              <a:spLocks/>
            </p:cNvSpPr>
            <p:nvPr/>
          </p:nvSpPr>
          <p:spPr>
            <a:xfrm>
              <a:off x="14129098" y="4536541"/>
              <a:ext cx="3191486" cy="752857"/>
            </a:xfrm>
            <a:prstGeom prst="rect">
              <a:avLst/>
            </a:prstGeom>
            <a:grpFill/>
          </p:spPr>
          <p:txBody>
            <a:bodyPr vert="horz" wrap="square" lIns="0" tIns="12700" rIns="0" bIns="0" rtlCol="0">
              <a:spAutoFit/>
            </a:bodyPr>
            <a:lstStyle>
              <a:lvl1pPr>
                <a:defRPr sz="4400" b="1" i="0">
                  <a:solidFill>
                    <a:srgbClr val="CCCCCC"/>
                  </a:solidFill>
                  <a:latin typeface="Tahoma"/>
                  <a:ea typeface="+mj-ea"/>
                  <a:cs typeface="Tahoma"/>
                </a:defRPr>
              </a:lvl1pPr>
            </a:lstStyle>
            <a:p>
              <a:pPr marL="12700" marR="5080" algn="ctr">
                <a:spcBef>
                  <a:spcPts val="100"/>
                </a:spcBef>
              </a:pPr>
              <a:r>
                <a:rPr lang="en-US" sz="7200" kern="0" spc="125" dirty="0">
                  <a:solidFill>
                    <a:schemeClr val="accent1"/>
                  </a:solidFill>
                </a:rPr>
                <a:t>Action</a:t>
              </a:r>
              <a:endParaRPr lang="en-US" sz="7200" kern="0" dirty="0"/>
            </a:p>
          </p:txBody>
        </p:sp>
        <p:sp>
          <p:nvSpPr>
            <p:cNvPr id="8" name="TextBox 7">
              <a:extLst>
                <a:ext uri="{FF2B5EF4-FFF2-40B4-BE49-F238E27FC236}">
                  <a16:creationId xmlns:a16="http://schemas.microsoft.com/office/drawing/2014/main" id="{7628FD2C-0C80-BAD7-9702-F067C3C4004B}"/>
                </a:ext>
              </a:extLst>
            </p:cNvPr>
            <p:cNvSpPr txBox="1"/>
            <p:nvPr/>
          </p:nvSpPr>
          <p:spPr>
            <a:xfrm rot="10800000" flipV="1">
              <a:off x="13089708" y="5479480"/>
              <a:ext cx="4798692" cy="3187841"/>
            </a:xfrm>
            <a:prstGeom prst="rect">
              <a:avLst/>
            </a:prstGeom>
            <a:grpFill/>
          </p:spPr>
          <p:txBody>
            <a:bodyPr wrap="square" rtlCol="0">
              <a:spAutoFit/>
            </a:bodyPr>
            <a:lstStyle/>
            <a:p>
              <a:pPr marL="228600">
                <a:lnSpc>
                  <a:spcPct val="90000"/>
                </a:lnSpc>
                <a:spcAft>
                  <a:spcPts val="600"/>
                </a:spcAft>
              </a:pPr>
              <a:r>
                <a:rPr lang="en-US" sz="2800" dirty="0">
                  <a:latin typeface="Verdana" panose="020B0604030504040204" pitchFamily="34" charset="0"/>
                  <a:ea typeface="Verdana" panose="020B0604030504040204" pitchFamily="34" charset="0"/>
                  <a:cs typeface="Verdana" panose="020B0604030504040204" pitchFamily="34" charset="0"/>
                </a:rPr>
                <a:t>Re-evaluate the annual and monthly subscription products. Consider flexible strategies that align more closely with customer preferences. To prevent customers from making single purchases and discontinuing their subscriptions (especially in annual subscription product), consider additional offers, discounts or exclusive benefits that encourage customers to renew their subscriptions.</a:t>
              </a:r>
            </a:p>
          </p:txBody>
        </p:sp>
      </p:grpSp>
    </p:spTree>
    <p:extLst>
      <p:ext uri="{BB962C8B-B14F-4D97-AF65-F5344CB8AC3E}">
        <p14:creationId xmlns:p14="http://schemas.microsoft.com/office/powerpoint/2010/main" val="3241745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0" y="2"/>
            <a:ext cx="18288000" cy="10287000"/>
          </a:xfrm>
          <a:prstGeom prst="rect">
            <a:avLst/>
          </a:prstGeom>
        </p:spPr>
      </p:pic>
      <p:sp>
        <p:nvSpPr>
          <p:cNvPr id="5" name="object 5"/>
          <p:cNvSpPr txBox="1">
            <a:spLocks noGrp="1"/>
          </p:cNvSpPr>
          <p:nvPr>
            <p:ph type="title"/>
          </p:nvPr>
        </p:nvSpPr>
        <p:spPr>
          <a:xfrm>
            <a:off x="8522858" y="3968749"/>
            <a:ext cx="7528559" cy="2311400"/>
          </a:xfrm>
          <a:prstGeom prst="rect">
            <a:avLst/>
          </a:prstGeom>
        </p:spPr>
        <p:txBody>
          <a:bodyPr vert="horz" wrap="square" lIns="0" tIns="12700" rIns="0" bIns="0" rtlCol="0">
            <a:spAutoFit/>
          </a:bodyPr>
          <a:lstStyle/>
          <a:p>
            <a:pPr marL="12700" marR="5080">
              <a:lnSpc>
                <a:spcPct val="100000"/>
              </a:lnSpc>
              <a:spcBef>
                <a:spcPts val="100"/>
              </a:spcBef>
            </a:pPr>
            <a:r>
              <a:rPr sz="7500" spc="170" dirty="0">
                <a:solidFill>
                  <a:schemeClr val="accent1"/>
                </a:solidFill>
              </a:rPr>
              <a:t>Machine </a:t>
            </a:r>
            <a:r>
              <a:rPr sz="7500" spc="175" dirty="0">
                <a:solidFill>
                  <a:schemeClr val="accent1"/>
                </a:solidFill>
              </a:rPr>
              <a:t> </a:t>
            </a:r>
            <a:r>
              <a:rPr sz="7500" spc="-20" dirty="0">
                <a:solidFill>
                  <a:schemeClr val="accent1"/>
                </a:solidFill>
              </a:rPr>
              <a:t>Learning</a:t>
            </a:r>
            <a:r>
              <a:rPr sz="7500" spc="-300" dirty="0">
                <a:solidFill>
                  <a:srgbClr val="4FB182"/>
                </a:solidFill>
              </a:rPr>
              <a:t> </a:t>
            </a:r>
            <a:r>
              <a:rPr sz="7500" spc="280" dirty="0"/>
              <a:t>Model</a:t>
            </a:r>
            <a:endParaRPr sz="7500" dirty="0"/>
          </a:p>
        </p:txBody>
      </p:sp>
      <p:pic>
        <p:nvPicPr>
          <p:cNvPr id="7" name="Picture 6" descr="A blurry image of a city&#10;&#10;Description automatically generated">
            <a:extLst>
              <a:ext uri="{FF2B5EF4-FFF2-40B4-BE49-F238E27FC236}">
                <a16:creationId xmlns:a16="http://schemas.microsoft.com/office/drawing/2014/main" id="{EBD22F94-0CE3-C299-0CFB-DCA9D3780F40}"/>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39500" r="26266"/>
          <a:stretch/>
        </p:blipFill>
        <p:spPr>
          <a:xfrm>
            <a:off x="0" y="-32953"/>
            <a:ext cx="7528559" cy="1030862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shadeToTitle="1">
        <a:solidFill>
          <a:schemeClr val="tx1">
            <a:lumMod val="95000"/>
            <a:lumOff val="5000"/>
            <a:alpha val="0"/>
          </a:schemeClr>
        </a:solidFill>
        <a:effectLst/>
      </p:bgPr>
    </p:bg>
    <p:spTree>
      <p:nvGrpSpPr>
        <p:cNvPr id="1" name=""/>
        <p:cNvGrpSpPr/>
        <p:nvPr/>
      </p:nvGrpSpPr>
      <p:grpSpPr>
        <a:xfrm>
          <a:off x="0" y="0"/>
          <a:ext cx="0" cy="0"/>
          <a:chOff x="0" y="0"/>
          <a:chExt cx="0" cy="0"/>
        </a:xfrm>
      </p:grpSpPr>
      <p:pic>
        <p:nvPicPr>
          <p:cNvPr id="58" name="Picture 57" descr="A white surface with black dots&#10;&#10;Description automatically generated">
            <a:extLst>
              <a:ext uri="{FF2B5EF4-FFF2-40B4-BE49-F238E27FC236}">
                <a16:creationId xmlns:a16="http://schemas.microsoft.com/office/drawing/2014/main" id="{F508C883-6F98-243B-2C28-D5C1684429DC}"/>
              </a:ext>
            </a:extLst>
          </p:cNvPr>
          <p:cNvPicPr>
            <a:picLocks noChangeAspect="1"/>
          </p:cNvPicPr>
          <p:nvPr/>
        </p:nvPicPr>
        <p:blipFill rotWithShape="1">
          <a:blip r:embed="rId2">
            <a:alphaModFix/>
            <a:lum bright="70000" contrast="-70000"/>
            <a:extLst>
              <a:ext uri="{BEBA8EAE-BF5A-486C-A8C5-ECC9F3942E4B}">
                <a14:imgProps xmlns:a14="http://schemas.microsoft.com/office/drawing/2010/main">
                  <a14:imgLayer r:embed="rId3">
                    <a14:imgEffect>
                      <a14:sharpenSoften amount="-50000"/>
                    </a14:imgEffect>
                    <a14:imgEffect>
                      <a14:colorTemperature colorTemp="4700"/>
                    </a14:imgEffect>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rcRect r="50000"/>
          <a:stretch/>
        </p:blipFill>
        <p:spPr>
          <a:xfrm>
            <a:off x="10487536" y="266701"/>
            <a:ext cx="7800464" cy="9753600"/>
          </a:xfrm>
          <a:prstGeom prst="rect">
            <a:avLst/>
          </a:prstGeom>
          <a:effectLst>
            <a:glow rad="729382">
              <a:schemeClr val="accent1">
                <a:satMod val="175000"/>
                <a:alpha val="40000"/>
              </a:schemeClr>
            </a:glow>
            <a:outerShdw blurRad="1270000" dir="21540000" algn="t" rotWithShape="0">
              <a:prstClr val="black"/>
            </a:outerShdw>
          </a:effectLst>
          <a:scene3d>
            <a:camera prst="orthographicFront"/>
            <a:lightRig rig="brightRoom" dir="t">
              <a:rot lat="0" lon="0" rev="13200000"/>
            </a:lightRig>
          </a:scene3d>
          <a:sp3d prstMaterial="matte"/>
        </p:spPr>
      </p:pic>
      <p:sp>
        <p:nvSpPr>
          <p:cNvPr id="42" name="object 42"/>
          <p:cNvSpPr txBox="1">
            <a:spLocks noGrp="1"/>
          </p:cNvSpPr>
          <p:nvPr>
            <p:ph type="title"/>
          </p:nvPr>
        </p:nvSpPr>
        <p:spPr>
          <a:xfrm>
            <a:off x="1285795" y="2189521"/>
            <a:ext cx="7943158" cy="2963247"/>
          </a:xfrm>
          <a:prstGeom prst="rect">
            <a:avLst/>
          </a:prstGeom>
        </p:spPr>
        <p:txBody>
          <a:bodyPr vert="horz" wrap="square" lIns="0" tIns="12065" rIns="0" bIns="0" rtlCol="0">
            <a:spAutoFit/>
          </a:bodyPr>
          <a:lstStyle/>
          <a:p>
            <a:pPr marL="12700" marR="5080">
              <a:lnSpc>
                <a:spcPct val="109800"/>
              </a:lnSpc>
              <a:spcBef>
                <a:spcPts val="95"/>
              </a:spcBef>
            </a:pPr>
            <a:r>
              <a:rPr lang="en-ID" sz="6000" spc="45" dirty="0">
                <a:solidFill>
                  <a:schemeClr val="accent1"/>
                </a:solidFill>
              </a:rPr>
              <a:t>Training</a:t>
            </a:r>
            <a:r>
              <a:rPr lang="en-ID" sz="6000" spc="45" dirty="0">
                <a:solidFill>
                  <a:schemeClr val="tx1"/>
                </a:solidFill>
              </a:rPr>
              <a:t> and Addressing </a:t>
            </a:r>
            <a:r>
              <a:rPr lang="en-ID" sz="6000" spc="45" dirty="0">
                <a:solidFill>
                  <a:schemeClr val="accent1"/>
                </a:solidFill>
              </a:rPr>
              <a:t>Imbalanced Data</a:t>
            </a:r>
            <a:endParaRPr sz="6000" dirty="0">
              <a:solidFill>
                <a:schemeClr val="accent1"/>
              </a:solidFill>
            </a:endParaRPr>
          </a:p>
        </p:txBody>
      </p:sp>
      <p:pic>
        <p:nvPicPr>
          <p:cNvPr id="49" name="Picture 48">
            <a:extLst>
              <a:ext uri="{FF2B5EF4-FFF2-40B4-BE49-F238E27FC236}">
                <a16:creationId xmlns:a16="http://schemas.microsoft.com/office/drawing/2014/main" id="{A7EE748B-E76A-9D30-44E4-33876B1D54D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028933" y="3021944"/>
            <a:ext cx="6717669" cy="5778500"/>
          </a:xfrm>
          <a:prstGeom prst="rect">
            <a:avLst/>
          </a:prstGeom>
        </p:spPr>
      </p:pic>
      <p:sp>
        <p:nvSpPr>
          <p:cNvPr id="44" name="object 44"/>
          <p:cNvSpPr txBox="1"/>
          <p:nvPr/>
        </p:nvSpPr>
        <p:spPr>
          <a:xfrm>
            <a:off x="12627866" y="1471110"/>
            <a:ext cx="3519804" cy="1189621"/>
          </a:xfrm>
          <a:prstGeom prst="rect">
            <a:avLst/>
          </a:prstGeom>
          <a:noFill/>
        </p:spPr>
        <p:txBody>
          <a:bodyPr vert="horz" wrap="square" lIns="0" tIns="12700" rIns="0" bIns="0" rtlCol="0">
            <a:spAutoFit/>
          </a:bodyPr>
          <a:lstStyle/>
          <a:p>
            <a:pPr marL="12065" marR="5080" algn="ctr">
              <a:lnSpc>
                <a:spcPct val="114100"/>
              </a:lnSpc>
              <a:spcBef>
                <a:spcPts val="100"/>
              </a:spcBef>
            </a:pPr>
            <a:r>
              <a:rPr sz="2300" b="1" spc="35" dirty="0">
                <a:latin typeface="Arial"/>
                <a:cs typeface="Arial"/>
              </a:rPr>
              <a:t>Percentage</a:t>
            </a:r>
            <a:r>
              <a:rPr sz="2300" b="1" spc="-125" dirty="0">
                <a:latin typeface="Arial"/>
                <a:cs typeface="Arial"/>
              </a:rPr>
              <a:t> </a:t>
            </a:r>
            <a:r>
              <a:rPr sz="2300" b="1" spc="75" dirty="0">
                <a:latin typeface="Arial"/>
                <a:cs typeface="Arial"/>
              </a:rPr>
              <a:t>of</a:t>
            </a:r>
            <a:r>
              <a:rPr sz="2300" b="1" spc="-120" dirty="0">
                <a:latin typeface="Arial"/>
                <a:cs typeface="Arial"/>
              </a:rPr>
              <a:t> </a:t>
            </a:r>
            <a:r>
              <a:rPr lang="en-US" sz="2300" b="1" spc="20" dirty="0">
                <a:solidFill>
                  <a:schemeClr val="accent1"/>
                </a:solidFill>
                <a:latin typeface="Arial"/>
                <a:cs typeface="Arial"/>
              </a:rPr>
              <a:t>Churn</a:t>
            </a:r>
            <a:r>
              <a:rPr sz="2300" b="1" spc="-125" dirty="0">
                <a:solidFill>
                  <a:srgbClr val="4FB182"/>
                </a:solidFill>
                <a:latin typeface="Arial"/>
                <a:cs typeface="Arial"/>
              </a:rPr>
              <a:t> </a:t>
            </a:r>
            <a:r>
              <a:rPr sz="2300" b="1" spc="45" dirty="0">
                <a:latin typeface="Arial"/>
                <a:cs typeface="Arial"/>
              </a:rPr>
              <a:t>and </a:t>
            </a:r>
            <a:r>
              <a:rPr sz="2300" b="1" spc="-625" dirty="0">
                <a:solidFill>
                  <a:srgbClr val="D9D9D9"/>
                </a:solidFill>
                <a:latin typeface="Arial"/>
                <a:cs typeface="Arial"/>
              </a:rPr>
              <a:t> </a:t>
            </a:r>
            <a:r>
              <a:rPr sz="2300" b="1" spc="120" dirty="0">
                <a:solidFill>
                  <a:schemeClr val="accent1"/>
                </a:solidFill>
                <a:latin typeface="Arial"/>
                <a:cs typeface="Arial"/>
              </a:rPr>
              <a:t>Not </a:t>
            </a:r>
            <a:r>
              <a:rPr lang="en-US" sz="2300" b="1" spc="20" dirty="0">
                <a:solidFill>
                  <a:schemeClr val="accent1"/>
                </a:solidFill>
                <a:latin typeface="Arial"/>
                <a:cs typeface="Arial"/>
              </a:rPr>
              <a:t>Churn</a:t>
            </a:r>
            <a:r>
              <a:rPr sz="2300" b="1" spc="20" dirty="0">
                <a:solidFill>
                  <a:schemeClr val="accent1"/>
                </a:solidFill>
                <a:latin typeface="Arial"/>
                <a:cs typeface="Arial"/>
              </a:rPr>
              <a:t> </a:t>
            </a:r>
            <a:r>
              <a:rPr sz="2300" b="1" spc="45" dirty="0">
                <a:latin typeface="Arial"/>
                <a:cs typeface="Arial"/>
              </a:rPr>
              <a:t>Before</a:t>
            </a:r>
            <a:r>
              <a:rPr sz="2300" b="1" spc="-105" dirty="0">
                <a:latin typeface="Arial"/>
                <a:cs typeface="Arial"/>
              </a:rPr>
              <a:t> </a:t>
            </a:r>
            <a:r>
              <a:rPr sz="2300" b="1" dirty="0">
                <a:latin typeface="Arial"/>
                <a:cs typeface="Arial"/>
              </a:rPr>
              <a:t>Balancing</a:t>
            </a:r>
            <a:endParaRPr sz="2300" dirty="0">
              <a:latin typeface="Arial"/>
              <a:cs typeface="Arial"/>
            </a:endParaRPr>
          </a:p>
        </p:txBody>
      </p:sp>
      <p:sp>
        <p:nvSpPr>
          <p:cNvPr id="50" name="TextBox 49">
            <a:extLst>
              <a:ext uri="{FF2B5EF4-FFF2-40B4-BE49-F238E27FC236}">
                <a16:creationId xmlns:a16="http://schemas.microsoft.com/office/drawing/2014/main" id="{35699B7A-63C0-8ADF-372D-A9F1AE065717}"/>
              </a:ext>
            </a:extLst>
          </p:cNvPr>
          <p:cNvSpPr txBox="1"/>
          <p:nvPr/>
        </p:nvSpPr>
        <p:spPr>
          <a:xfrm>
            <a:off x="1285795" y="5610320"/>
            <a:ext cx="7033905" cy="1938992"/>
          </a:xfrm>
          <a:prstGeom prst="rect">
            <a:avLst/>
          </a:prstGeom>
          <a:noFill/>
        </p:spPr>
        <p:txBody>
          <a:bodyPr wrap="square" rtlCol="0">
            <a:spAutoFit/>
          </a:bodyPr>
          <a:lstStyle/>
          <a:p>
            <a:r>
              <a:rPr lang="en-ID" sz="2000" spc="45" dirty="0">
                <a:solidFill>
                  <a:schemeClr val="tx1"/>
                </a:solidFill>
                <a:latin typeface="Verdana" panose="020B0604030504040204" pitchFamily="34" charset="0"/>
                <a:ea typeface="Verdana" panose="020B0604030504040204" pitchFamily="34" charset="0"/>
                <a:cs typeface="Verdana" panose="020B0604030504040204" pitchFamily="34" charset="0"/>
              </a:rPr>
              <a:t>The training process involved utilizing 80% of the dataset, and to tackle the issue of imbalanced data, the SMOTE oversampling technique was implemented. </a:t>
            </a:r>
            <a:r>
              <a:rPr lang="en-ID" sz="2000" spc="-50" dirty="0">
                <a:latin typeface="Verdana"/>
                <a:cs typeface="Verdana"/>
              </a:rPr>
              <a:t>This</a:t>
            </a:r>
            <a:r>
              <a:rPr lang="en-ID" sz="2000" spc="-240" dirty="0">
                <a:latin typeface="Verdana"/>
                <a:cs typeface="Verdana"/>
              </a:rPr>
              <a:t> </a:t>
            </a:r>
            <a:r>
              <a:rPr lang="en-ID" sz="2000" spc="-25" dirty="0">
                <a:latin typeface="Verdana"/>
                <a:cs typeface="Verdana"/>
              </a:rPr>
              <a:t>method</a:t>
            </a:r>
            <a:r>
              <a:rPr lang="en-ID" sz="2000" spc="-240" dirty="0">
                <a:latin typeface="Verdana"/>
                <a:cs typeface="Verdana"/>
              </a:rPr>
              <a:t> </a:t>
            </a:r>
            <a:r>
              <a:rPr lang="en-ID" sz="2000" spc="-40" dirty="0">
                <a:latin typeface="Verdana"/>
                <a:cs typeface="Verdana"/>
              </a:rPr>
              <a:t>is</a:t>
            </a:r>
            <a:r>
              <a:rPr lang="en-ID" sz="2000" spc="-240" dirty="0">
                <a:latin typeface="Verdana"/>
                <a:cs typeface="Verdana"/>
              </a:rPr>
              <a:t> </a:t>
            </a:r>
            <a:r>
              <a:rPr lang="en-ID" sz="2000" spc="-25" dirty="0">
                <a:latin typeface="Verdana"/>
                <a:cs typeface="Verdana"/>
              </a:rPr>
              <a:t>utilized</a:t>
            </a:r>
            <a:r>
              <a:rPr lang="en-ID" sz="2000" spc="-240" dirty="0">
                <a:latin typeface="Verdana"/>
                <a:cs typeface="Verdana"/>
              </a:rPr>
              <a:t> </a:t>
            </a:r>
            <a:r>
              <a:rPr lang="en-ID" sz="2000" spc="25" dirty="0">
                <a:latin typeface="Verdana"/>
                <a:cs typeface="Verdana"/>
              </a:rPr>
              <a:t>to</a:t>
            </a:r>
            <a:r>
              <a:rPr lang="en-ID" sz="2000" spc="-240" dirty="0">
                <a:latin typeface="Verdana"/>
                <a:cs typeface="Verdana"/>
              </a:rPr>
              <a:t> </a:t>
            </a:r>
            <a:r>
              <a:rPr lang="en-ID" sz="2000" spc="-35" dirty="0">
                <a:latin typeface="Verdana"/>
                <a:cs typeface="Verdana"/>
              </a:rPr>
              <a:t>increase</a:t>
            </a:r>
            <a:r>
              <a:rPr lang="en-ID" sz="2000" spc="-240" dirty="0">
                <a:latin typeface="Verdana"/>
                <a:cs typeface="Verdana"/>
              </a:rPr>
              <a:t> </a:t>
            </a:r>
            <a:r>
              <a:rPr lang="en-ID" sz="2000" spc="-20" dirty="0">
                <a:latin typeface="Verdana"/>
                <a:cs typeface="Verdana"/>
              </a:rPr>
              <a:t>the</a:t>
            </a:r>
            <a:r>
              <a:rPr lang="en-ID" sz="2000" spc="-240" dirty="0">
                <a:latin typeface="Verdana"/>
                <a:cs typeface="Verdana"/>
              </a:rPr>
              <a:t> </a:t>
            </a:r>
            <a:r>
              <a:rPr lang="en-ID" sz="2000" spc="-35" dirty="0">
                <a:latin typeface="Verdana"/>
                <a:cs typeface="Verdana"/>
              </a:rPr>
              <a:t>minority</a:t>
            </a:r>
            <a:r>
              <a:rPr lang="en-ID" sz="2000" spc="-240" dirty="0">
                <a:latin typeface="Verdana"/>
                <a:cs typeface="Verdana"/>
              </a:rPr>
              <a:t> </a:t>
            </a:r>
            <a:r>
              <a:rPr lang="en-ID" sz="2000" spc="-25" dirty="0">
                <a:latin typeface="Verdana"/>
                <a:cs typeface="Verdana"/>
              </a:rPr>
              <a:t>class</a:t>
            </a:r>
            <a:r>
              <a:rPr lang="en-ID" sz="2000" spc="-240" dirty="0">
                <a:latin typeface="Verdana"/>
                <a:cs typeface="Verdana"/>
              </a:rPr>
              <a:t> </a:t>
            </a:r>
            <a:r>
              <a:rPr lang="en-ID" sz="2000" spc="-35" dirty="0">
                <a:latin typeface="Verdana"/>
                <a:cs typeface="Verdana"/>
              </a:rPr>
              <a:t>synthetically.</a:t>
            </a:r>
            <a:endParaRPr lang="en-ID" sz="2000" dirty="0">
              <a:latin typeface="Verdana"/>
              <a:cs typeface="Verdana"/>
            </a:endParaRPr>
          </a:p>
          <a:p>
            <a:endParaRPr lang="en-US" sz="2000"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 name="object 97"/>
          <p:cNvSpPr txBox="1">
            <a:spLocks noGrp="1"/>
          </p:cNvSpPr>
          <p:nvPr>
            <p:ph type="title"/>
          </p:nvPr>
        </p:nvSpPr>
        <p:spPr>
          <a:xfrm>
            <a:off x="533400" y="2816744"/>
            <a:ext cx="11099006" cy="1793356"/>
          </a:xfrm>
          <a:prstGeom prst="rect">
            <a:avLst/>
          </a:prstGeom>
        </p:spPr>
        <p:txBody>
          <a:bodyPr vert="horz" wrap="square" lIns="0" tIns="252012" rIns="0" bIns="0" rtlCol="0">
            <a:spAutoFit/>
          </a:bodyPr>
          <a:lstStyle/>
          <a:p>
            <a:pPr algn="just"/>
            <a:r>
              <a:rPr lang="en-ID" sz="2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Recall measures correctly identified churn cases out of the total actual churn cases. The goal is to capture as many churn instances as possible, even if non-churn cases are occasionally misclassified. I prioritize reducing missed churns over incorrect non-churn classifications. Simply put, it's better to mistakenly label a non-churning customer as churned than to miss an actual churning customer.</a:t>
            </a:r>
            <a:endParaRPr sz="2000" spc="6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pic>
        <p:nvPicPr>
          <p:cNvPr id="100" name="Picture 99" descr="A screenshot of a graph&#10;&#10;Description automatically generated">
            <a:extLst>
              <a:ext uri="{FF2B5EF4-FFF2-40B4-BE49-F238E27FC236}">
                <a16:creationId xmlns:a16="http://schemas.microsoft.com/office/drawing/2014/main" id="{2173EB7A-F3DB-5679-B1A4-6848452BF9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5067300"/>
            <a:ext cx="11099006" cy="4495800"/>
          </a:xfrm>
          <a:prstGeom prst="rect">
            <a:avLst/>
          </a:prstGeom>
        </p:spPr>
      </p:pic>
      <p:sp>
        <p:nvSpPr>
          <p:cNvPr id="101" name="TextBox 100">
            <a:extLst>
              <a:ext uri="{FF2B5EF4-FFF2-40B4-BE49-F238E27FC236}">
                <a16:creationId xmlns:a16="http://schemas.microsoft.com/office/drawing/2014/main" id="{A113529E-99AA-5602-647E-7F4837DD54FF}"/>
              </a:ext>
            </a:extLst>
          </p:cNvPr>
          <p:cNvSpPr txBox="1"/>
          <p:nvPr/>
        </p:nvSpPr>
        <p:spPr>
          <a:xfrm>
            <a:off x="377895" y="0"/>
            <a:ext cx="11658600" cy="2862322"/>
          </a:xfrm>
          <a:prstGeom prst="rect">
            <a:avLst/>
          </a:prstGeom>
          <a:noFill/>
        </p:spPr>
        <p:txBody>
          <a:bodyPr wrap="square" rtlCol="0">
            <a:spAutoFit/>
          </a:bodyPr>
          <a:lstStyle/>
          <a:p>
            <a:r>
              <a:rPr lang="en-ID" sz="6000" b="1" i="0" u="none" strike="noStrike" dirty="0">
                <a:solidFill>
                  <a:schemeClr val="accent1"/>
                </a:solidFill>
                <a:effectLst/>
                <a:latin typeface="Tahoma" panose="020B0604030504040204" pitchFamily="34" charset="0"/>
                <a:ea typeface="Tahoma" panose="020B0604030504040204" pitchFamily="34" charset="0"/>
                <a:cs typeface="Tahoma" panose="020B0604030504040204" pitchFamily="34" charset="0"/>
              </a:rPr>
              <a:t>Model Evaluation </a:t>
            </a:r>
            <a:r>
              <a:rPr lang="en-ID" sz="6000" b="1" i="0" u="none" strike="noStrike" dirty="0">
                <a:effectLst/>
                <a:latin typeface="Tahoma" panose="020B0604030504040204" pitchFamily="34" charset="0"/>
                <a:ea typeface="Tahoma" panose="020B0604030504040204" pitchFamily="34" charset="0"/>
                <a:cs typeface="Tahoma" panose="020B0604030504040204" pitchFamily="34" charset="0"/>
              </a:rPr>
              <a:t>and</a:t>
            </a:r>
            <a:r>
              <a:rPr lang="en-ID" sz="6000" b="1" i="0" u="none" strike="noStrike" dirty="0">
                <a:solidFill>
                  <a:schemeClr val="accent1"/>
                </a:solidFill>
                <a:effectLst/>
                <a:latin typeface="Tahoma" panose="020B0604030504040204" pitchFamily="34" charset="0"/>
                <a:ea typeface="Tahoma" panose="020B0604030504040204" pitchFamily="34" charset="0"/>
                <a:cs typeface="Tahoma" panose="020B0604030504040204" pitchFamily="34" charset="0"/>
              </a:rPr>
              <a:t> </a:t>
            </a:r>
            <a:r>
              <a:rPr lang="en-ID" sz="6000" b="1" i="0" u="none" strike="noStrike" dirty="0">
                <a:effectLst/>
                <a:latin typeface="Tahoma" panose="020B0604030504040204" pitchFamily="34" charset="0"/>
                <a:ea typeface="Tahoma" panose="020B0604030504040204" pitchFamily="34" charset="0"/>
                <a:cs typeface="Tahoma" panose="020B0604030504040204" pitchFamily="34" charset="0"/>
              </a:rPr>
              <a:t>Selection: Prioritizing </a:t>
            </a:r>
            <a:r>
              <a:rPr lang="en-ID" sz="6000" b="1" i="0" u="none" strike="noStrike" dirty="0">
                <a:solidFill>
                  <a:schemeClr val="accent1"/>
                </a:solidFill>
                <a:effectLst/>
                <a:latin typeface="Tahoma" panose="020B0604030504040204" pitchFamily="34" charset="0"/>
                <a:ea typeface="Tahoma" panose="020B0604030504040204" pitchFamily="34" charset="0"/>
                <a:cs typeface="Tahoma" panose="020B0604030504040204" pitchFamily="34" charset="0"/>
              </a:rPr>
              <a:t>Recall </a:t>
            </a:r>
            <a:r>
              <a:rPr lang="en-ID" sz="6000" b="1" i="0" u="none" strike="noStrike" dirty="0">
                <a:effectLst/>
                <a:latin typeface="Tahoma" panose="020B0604030504040204" pitchFamily="34" charset="0"/>
                <a:ea typeface="Tahoma" panose="020B0604030504040204" pitchFamily="34" charset="0"/>
                <a:cs typeface="Tahoma" panose="020B0604030504040204" pitchFamily="34" charset="0"/>
              </a:rPr>
              <a:t>for </a:t>
            </a:r>
            <a:r>
              <a:rPr lang="en-ID" sz="6000" b="1" i="0" u="none" strike="noStrike" dirty="0">
                <a:solidFill>
                  <a:schemeClr val="accent1"/>
                </a:solidFill>
                <a:effectLst/>
                <a:latin typeface="Tahoma" panose="020B0604030504040204" pitchFamily="34" charset="0"/>
                <a:ea typeface="Tahoma" panose="020B0604030504040204" pitchFamily="34" charset="0"/>
                <a:cs typeface="Tahoma" panose="020B0604030504040204" pitchFamily="34" charset="0"/>
              </a:rPr>
              <a:t>Effective Churn </a:t>
            </a:r>
            <a:r>
              <a:rPr lang="en-ID" sz="6000" b="1" i="0" u="none" strike="noStrike" dirty="0">
                <a:effectLst/>
                <a:latin typeface="Tahoma" panose="020B0604030504040204" pitchFamily="34" charset="0"/>
                <a:ea typeface="Tahoma" panose="020B0604030504040204" pitchFamily="34" charset="0"/>
                <a:cs typeface="Tahoma" panose="020B0604030504040204" pitchFamily="34" charset="0"/>
              </a:rPr>
              <a:t>Prediction</a:t>
            </a:r>
            <a:endParaRPr lang="en-US" sz="6000" b="1" dirty="0">
              <a:latin typeface="Tahoma" panose="020B0604030504040204" pitchFamily="34" charset="0"/>
              <a:ea typeface="Tahoma" panose="020B0604030504040204" pitchFamily="34" charset="0"/>
              <a:cs typeface="Tahoma" panose="020B0604030504040204" pitchFamily="34" charset="0"/>
            </a:endParaRPr>
          </a:p>
        </p:txBody>
      </p:sp>
      <p:pic>
        <p:nvPicPr>
          <p:cNvPr id="103" name="Picture 102" descr="A person holding a pen over a paper&#10;&#10;Description automatically generated">
            <a:extLst>
              <a:ext uri="{FF2B5EF4-FFF2-40B4-BE49-F238E27FC236}">
                <a16:creationId xmlns:a16="http://schemas.microsoft.com/office/drawing/2014/main" id="{E2CB3D8A-F74F-0FA5-3252-B8DE7753D09C}"/>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6931" r="54991"/>
          <a:stretch/>
        </p:blipFill>
        <p:spPr>
          <a:xfrm>
            <a:off x="12440584" y="-41162"/>
            <a:ext cx="5841238" cy="1032816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object 2"/>
          <p:cNvSpPr/>
          <p:nvPr/>
        </p:nvSpPr>
        <p:spPr>
          <a:xfrm>
            <a:off x="16461849" y="7143533"/>
            <a:ext cx="12700" cy="23495"/>
          </a:xfrm>
          <a:custGeom>
            <a:avLst/>
            <a:gdLst/>
            <a:ahLst/>
            <a:cxnLst/>
            <a:rect l="l" t="t" r="r" b="b"/>
            <a:pathLst>
              <a:path w="12700" h="23495">
                <a:moveTo>
                  <a:pt x="12331" y="23054"/>
                </a:moveTo>
                <a:lnTo>
                  <a:pt x="9349" y="22248"/>
                </a:lnTo>
                <a:lnTo>
                  <a:pt x="4959" y="21692"/>
                </a:lnTo>
                <a:lnTo>
                  <a:pt x="1172" y="17354"/>
                </a:lnTo>
                <a:lnTo>
                  <a:pt x="0" y="5200"/>
                </a:lnTo>
                <a:lnTo>
                  <a:pt x="268" y="2993"/>
                </a:lnTo>
                <a:lnTo>
                  <a:pt x="4021" y="0"/>
                </a:lnTo>
                <a:lnTo>
                  <a:pt x="8846" y="4070"/>
                </a:lnTo>
                <a:lnTo>
                  <a:pt x="12331" y="23054"/>
                </a:lnTo>
                <a:close/>
              </a:path>
            </a:pathLst>
          </a:custGeom>
          <a:solidFill>
            <a:srgbClr val="3D7767"/>
          </a:solidFill>
        </p:spPr>
        <p:txBody>
          <a:bodyPr wrap="square" lIns="0" tIns="0" rIns="0" bIns="0" rtlCol="0"/>
          <a:lstStyle/>
          <a:p>
            <a:endParaRPr/>
          </a:p>
        </p:txBody>
      </p:sp>
      <p:sp>
        <p:nvSpPr>
          <p:cNvPr id="3" name="object 3"/>
          <p:cNvSpPr/>
          <p:nvPr/>
        </p:nvSpPr>
        <p:spPr>
          <a:xfrm>
            <a:off x="16429680" y="6715411"/>
            <a:ext cx="11430" cy="57150"/>
          </a:xfrm>
          <a:custGeom>
            <a:avLst/>
            <a:gdLst/>
            <a:ahLst/>
            <a:cxnLst/>
            <a:rect l="l" t="t" r="r" b="b"/>
            <a:pathLst>
              <a:path w="11430" h="57150">
                <a:moveTo>
                  <a:pt x="11259" y="56597"/>
                </a:moveTo>
                <a:lnTo>
                  <a:pt x="6612" y="49813"/>
                </a:lnTo>
                <a:lnTo>
                  <a:pt x="0" y="0"/>
                </a:lnTo>
                <a:lnTo>
                  <a:pt x="11259" y="56597"/>
                </a:lnTo>
                <a:close/>
              </a:path>
            </a:pathLst>
          </a:custGeom>
          <a:solidFill>
            <a:srgbClr val="3D7767"/>
          </a:solidFill>
        </p:spPr>
        <p:txBody>
          <a:bodyPr wrap="square" lIns="0" tIns="0" rIns="0" bIns="0" rtlCol="0"/>
          <a:lstStyle/>
          <a:p>
            <a:endParaRPr/>
          </a:p>
        </p:txBody>
      </p:sp>
      <p:sp>
        <p:nvSpPr>
          <p:cNvPr id="4" name="object 4"/>
          <p:cNvSpPr/>
          <p:nvPr/>
        </p:nvSpPr>
        <p:spPr>
          <a:xfrm>
            <a:off x="16428608" y="6406354"/>
            <a:ext cx="15875" cy="233045"/>
          </a:xfrm>
          <a:custGeom>
            <a:avLst/>
            <a:gdLst/>
            <a:ahLst/>
            <a:cxnLst/>
            <a:rect l="l" t="t" r="r" b="b"/>
            <a:pathLst>
              <a:path w="15875" h="233045">
                <a:moveTo>
                  <a:pt x="15370" y="232640"/>
                </a:moveTo>
                <a:lnTo>
                  <a:pt x="0" y="203716"/>
                </a:lnTo>
                <a:lnTo>
                  <a:pt x="4110" y="193897"/>
                </a:lnTo>
                <a:lnTo>
                  <a:pt x="4872" y="141405"/>
                </a:lnTo>
                <a:lnTo>
                  <a:pt x="1362" y="85700"/>
                </a:lnTo>
                <a:lnTo>
                  <a:pt x="164" y="35619"/>
                </a:lnTo>
                <a:lnTo>
                  <a:pt x="7863" y="0"/>
                </a:lnTo>
                <a:lnTo>
                  <a:pt x="6328" y="37855"/>
                </a:lnTo>
                <a:lnTo>
                  <a:pt x="7417" y="83406"/>
                </a:lnTo>
                <a:lnTo>
                  <a:pt x="13045" y="184158"/>
                </a:lnTo>
                <a:lnTo>
                  <a:pt x="15370" y="232640"/>
                </a:lnTo>
                <a:close/>
              </a:path>
            </a:pathLst>
          </a:custGeom>
          <a:solidFill>
            <a:srgbClr val="3D7767"/>
          </a:solidFill>
        </p:spPr>
        <p:txBody>
          <a:bodyPr wrap="square" lIns="0" tIns="0" rIns="0" bIns="0" rtlCol="0"/>
          <a:lstStyle/>
          <a:p>
            <a:endParaRPr/>
          </a:p>
        </p:txBody>
      </p:sp>
      <p:sp>
        <p:nvSpPr>
          <p:cNvPr id="5" name="object 5"/>
          <p:cNvSpPr/>
          <p:nvPr/>
        </p:nvSpPr>
        <p:spPr>
          <a:xfrm>
            <a:off x="16472408" y="6209601"/>
            <a:ext cx="7620" cy="55244"/>
          </a:xfrm>
          <a:custGeom>
            <a:avLst/>
            <a:gdLst/>
            <a:ahLst/>
            <a:cxnLst/>
            <a:rect l="l" t="t" r="r" b="b"/>
            <a:pathLst>
              <a:path w="7619" h="55245">
                <a:moveTo>
                  <a:pt x="7620" y="37071"/>
                </a:moveTo>
                <a:lnTo>
                  <a:pt x="5156" y="41808"/>
                </a:lnTo>
                <a:lnTo>
                  <a:pt x="5067" y="35674"/>
                </a:lnTo>
                <a:lnTo>
                  <a:pt x="5080" y="27724"/>
                </a:lnTo>
                <a:lnTo>
                  <a:pt x="5219" y="17843"/>
                </a:lnTo>
                <a:lnTo>
                  <a:pt x="5524" y="5537"/>
                </a:lnTo>
                <a:lnTo>
                  <a:pt x="1409" y="5384"/>
                </a:lnTo>
                <a:lnTo>
                  <a:pt x="0" y="0"/>
                </a:lnTo>
                <a:lnTo>
                  <a:pt x="774" y="8547"/>
                </a:lnTo>
                <a:lnTo>
                  <a:pt x="3200" y="50177"/>
                </a:lnTo>
                <a:lnTo>
                  <a:pt x="3200" y="45885"/>
                </a:lnTo>
                <a:lnTo>
                  <a:pt x="4445" y="44640"/>
                </a:lnTo>
                <a:lnTo>
                  <a:pt x="5016" y="42633"/>
                </a:lnTo>
                <a:lnTo>
                  <a:pt x="5867" y="54648"/>
                </a:lnTo>
                <a:lnTo>
                  <a:pt x="7327" y="47091"/>
                </a:lnTo>
                <a:lnTo>
                  <a:pt x="7620" y="37071"/>
                </a:lnTo>
                <a:close/>
              </a:path>
            </a:pathLst>
          </a:custGeom>
          <a:solidFill>
            <a:srgbClr val="3D7767"/>
          </a:solidFill>
        </p:spPr>
        <p:txBody>
          <a:bodyPr wrap="square" lIns="0" tIns="0" rIns="0" bIns="0" rtlCol="0"/>
          <a:lstStyle/>
          <a:p>
            <a:endParaRPr/>
          </a:p>
        </p:txBody>
      </p:sp>
      <p:sp>
        <p:nvSpPr>
          <p:cNvPr id="6" name="object 6"/>
          <p:cNvSpPr/>
          <p:nvPr/>
        </p:nvSpPr>
        <p:spPr>
          <a:xfrm>
            <a:off x="16450946" y="6029997"/>
            <a:ext cx="37465" cy="190500"/>
          </a:xfrm>
          <a:custGeom>
            <a:avLst/>
            <a:gdLst/>
            <a:ahLst/>
            <a:cxnLst/>
            <a:rect l="l" t="t" r="r" b="b"/>
            <a:pathLst>
              <a:path w="37465" h="190500">
                <a:moveTo>
                  <a:pt x="13398" y="111404"/>
                </a:moveTo>
                <a:lnTo>
                  <a:pt x="10502" y="132359"/>
                </a:lnTo>
                <a:lnTo>
                  <a:pt x="7632" y="147586"/>
                </a:lnTo>
                <a:lnTo>
                  <a:pt x="4305" y="148234"/>
                </a:lnTo>
                <a:lnTo>
                  <a:pt x="0" y="125514"/>
                </a:lnTo>
                <a:lnTo>
                  <a:pt x="4000" y="176860"/>
                </a:lnTo>
                <a:lnTo>
                  <a:pt x="9245" y="189903"/>
                </a:lnTo>
                <a:lnTo>
                  <a:pt x="13220" y="167208"/>
                </a:lnTo>
                <a:lnTo>
                  <a:pt x="13398" y="111404"/>
                </a:lnTo>
                <a:close/>
              </a:path>
              <a:path w="37465" h="190500">
                <a:moveTo>
                  <a:pt x="16979" y="80162"/>
                </a:moveTo>
                <a:lnTo>
                  <a:pt x="11074" y="25641"/>
                </a:lnTo>
                <a:lnTo>
                  <a:pt x="12242" y="19062"/>
                </a:lnTo>
                <a:lnTo>
                  <a:pt x="12153" y="12573"/>
                </a:lnTo>
                <a:lnTo>
                  <a:pt x="10807" y="6210"/>
                </a:lnTo>
                <a:lnTo>
                  <a:pt x="8216" y="0"/>
                </a:lnTo>
                <a:lnTo>
                  <a:pt x="11049" y="25565"/>
                </a:lnTo>
                <a:lnTo>
                  <a:pt x="8521" y="30060"/>
                </a:lnTo>
                <a:lnTo>
                  <a:pt x="6718" y="34366"/>
                </a:lnTo>
                <a:lnTo>
                  <a:pt x="7632" y="40538"/>
                </a:lnTo>
                <a:lnTo>
                  <a:pt x="13220" y="50698"/>
                </a:lnTo>
                <a:lnTo>
                  <a:pt x="10896" y="50279"/>
                </a:lnTo>
                <a:lnTo>
                  <a:pt x="11607" y="55257"/>
                </a:lnTo>
                <a:lnTo>
                  <a:pt x="14071" y="65316"/>
                </a:lnTo>
                <a:lnTo>
                  <a:pt x="16979" y="80162"/>
                </a:lnTo>
                <a:close/>
              </a:path>
              <a:path w="37465" h="190500">
                <a:moveTo>
                  <a:pt x="37350" y="58737"/>
                </a:moveTo>
                <a:lnTo>
                  <a:pt x="34493" y="31318"/>
                </a:lnTo>
                <a:lnTo>
                  <a:pt x="31165" y="22936"/>
                </a:lnTo>
                <a:lnTo>
                  <a:pt x="27127" y="29565"/>
                </a:lnTo>
                <a:lnTo>
                  <a:pt x="22161" y="47129"/>
                </a:lnTo>
                <a:lnTo>
                  <a:pt x="28765" y="96939"/>
                </a:lnTo>
                <a:lnTo>
                  <a:pt x="31546" y="84289"/>
                </a:lnTo>
                <a:lnTo>
                  <a:pt x="33528" y="67792"/>
                </a:lnTo>
                <a:lnTo>
                  <a:pt x="35280" y="56324"/>
                </a:lnTo>
                <a:lnTo>
                  <a:pt x="37350" y="58737"/>
                </a:lnTo>
                <a:close/>
              </a:path>
            </a:pathLst>
          </a:custGeom>
          <a:solidFill>
            <a:srgbClr val="3D7767"/>
          </a:solidFill>
        </p:spPr>
        <p:txBody>
          <a:bodyPr wrap="square" lIns="0" tIns="0" rIns="0" bIns="0" rtlCol="0"/>
          <a:lstStyle/>
          <a:p>
            <a:endParaRPr/>
          </a:p>
        </p:txBody>
      </p:sp>
      <p:sp>
        <p:nvSpPr>
          <p:cNvPr id="7" name="object 7"/>
          <p:cNvSpPr/>
          <p:nvPr/>
        </p:nvSpPr>
        <p:spPr>
          <a:xfrm>
            <a:off x="16411092" y="6388143"/>
            <a:ext cx="8255" cy="69850"/>
          </a:xfrm>
          <a:custGeom>
            <a:avLst/>
            <a:gdLst/>
            <a:ahLst/>
            <a:cxnLst/>
            <a:rect l="l" t="t" r="r" b="b"/>
            <a:pathLst>
              <a:path w="8255" h="69850">
                <a:moveTo>
                  <a:pt x="6434" y="69631"/>
                </a:moveTo>
                <a:lnTo>
                  <a:pt x="0" y="37315"/>
                </a:lnTo>
                <a:lnTo>
                  <a:pt x="5540" y="0"/>
                </a:lnTo>
                <a:lnTo>
                  <a:pt x="7791" y="7615"/>
                </a:lnTo>
                <a:lnTo>
                  <a:pt x="7059" y="27852"/>
                </a:lnTo>
                <a:lnTo>
                  <a:pt x="5791" y="51570"/>
                </a:lnTo>
                <a:lnTo>
                  <a:pt x="6434" y="69631"/>
                </a:lnTo>
                <a:close/>
              </a:path>
            </a:pathLst>
          </a:custGeom>
          <a:solidFill>
            <a:srgbClr val="3D7767"/>
          </a:solidFill>
        </p:spPr>
        <p:txBody>
          <a:bodyPr wrap="square" lIns="0" tIns="0" rIns="0" bIns="0" rtlCol="0"/>
          <a:lstStyle/>
          <a:p>
            <a:endParaRPr/>
          </a:p>
        </p:txBody>
      </p:sp>
      <p:sp>
        <p:nvSpPr>
          <p:cNvPr id="8" name="object 8"/>
          <p:cNvSpPr/>
          <p:nvPr/>
        </p:nvSpPr>
        <p:spPr>
          <a:xfrm>
            <a:off x="16460051" y="5732715"/>
            <a:ext cx="22225" cy="92075"/>
          </a:xfrm>
          <a:custGeom>
            <a:avLst/>
            <a:gdLst/>
            <a:ahLst/>
            <a:cxnLst/>
            <a:rect l="l" t="t" r="r" b="b"/>
            <a:pathLst>
              <a:path w="22225" h="92075">
                <a:moveTo>
                  <a:pt x="22161" y="34467"/>
                </a:moveTo>
                <a:lnTo>
                  <a:pt x="18643" y="35864"/>
                </a:lnTo>
                <a:lnTo>
                  <a:pt x="14528" y="42189"/>
                </a:lnTo>
                <a:lnTo>
                  <a:pt x="10198" y="49784"/>
                </a:lnTo>
                <a:lnTo>
                  <a:pt x="6845" y="54025"/>
                </a:lnTo>
                <a:lnTo>
                  <a:pt x="0" y="0"/>
                </a:lnTo>
                <a:lnTo>
                  <a:pt x="88" y="29730"/>
                </a:lnTo>
                <a:lnTo>
                  <a:pt x="1485" y="47053"/>
                </a:lnTo>
                <a:lnTo>
                  <a:pt x="3873" y="54584"/>
                </a:lnTo>
                <a:lnTo>
                  <a:pt x="6159" y="54889"/>
                </a:lnTo>
                <a:lnTo>
                  <a:pt x="10731" y="91770"/>
                </a:lnTo>
                <a:lnTo>
                  <a:pt x="13373" y="75184"/>
                </a:lnTo>
                <a:lnTo>
                  <a:pt x="15913" y="56959"/>
                </a:lnTo>
                <a:lnTo>
                  <a:pt x="18719" y="41808"/>
                </a:lnTo>
                <a:lnTo>
                  <a:pt x="22161" y="34467"/>
                </a:lnTo>
                <a:close/>
              </a:path>
            </a:pathLst>
          </a:custGeom>
          <a:solidFill>
            <a:srgbClr val="3D7767"/>
          </a:solidFill>
        </p:spPr>
        <p:txBody>
          <a:bodyPr wrap="square" lIns="0" tIns="0" rIns="0" bIns="0" rtlCol="0"/>
          <a:lstStyle/>
          <a:p>
            <a:endParaRPr/>
          </a:p>
        </p:txBody>
      </p:sp>
      <p:sp>
        <p:nvSpPr>
          <p:cNvPr id="9" name="object 9"/>
          <p:cNvSpPr/>
          <p:nvPr/>
        </p:nvSpPr>
        <p:spPr>
          <a:xfrm>
            <a:off x="16437722" y="6003740"/>
            <a:ext cx="15240" cy="107950"/>
          </a:xfrm>
          <a:custGeom>
            <a:avLst/>
            <a:gdLst/>
            <a:ahLst/>
            <a:cxnLst/>
            <a:rect l="l" t="t" r="r" b="b"/>
            <a:pathLst>
              <a:path w="15240" h="107950">
                <a:moveTo>
                  <a:pt x="15012" y="107661"/>
                </a:moveTo>
                <a:lnTo>
                  <a:pt x="178" y="17318"/>
                </a:lnTo>
                <a:lnTo>
                  <a:pt x="0" y="0"/>
                </a:lnTo>
                <a:lnTo>
                  <a:pt x="15012" y="107661"/>
                </a:lnTo>
                <a:close/>
              </a:path>
            </a:pathLst>
          </a:custGeom>
          <a:solidFill>
            <a:srgbClr val="3D7767"/>
          </a:solidFill>
        </p:spPr>
        <p:txBody>
          <a:bodyPr wrap="square" lIns="0" tIns="0" rIns="0" bIns="0" rtlCol="0"/>
          <a:lstStyle/>
          <a:p>
            <a:endParaRPr/>
          </a:p>
        </p:txBody>
      </p:sp>
      <p:sp>
        <p:nvSpPr>
          <p:cNvPr id="10" name="object 10"/>
          <p:cNvSpPr/>
          <p:nvPr/>
        </p:nvSpPr>
        <p:spPr>
          <a:xfrm>
            <a:off x="16478828" y="5532746"/>
            <a:ext cx="14604" cy="55880"/>
          </a:xfrm>
          <a:custGeom>
            <a:avLst/>
            <a:gdLst/>
            <a:ahLst/>
            <a:cxnLst/>
            <a:rect l="l" t="t" r="r" b="b"/>
            <a:pathLst>
              <a:path w="14605" h="55879">
                <a:moveTo>
                  <a:pt x="14119" y="55526"/>
                </a:moveTo>
                <a:lnTo>
                  <a:pt x="4825" y="24460"/>
                </a:lnTo>
                <a:lnTo>
                  <a:pt x="0" y="0"/>
                </a:lnTo>
                <a:lnTo>
                  <a:pt x="14119" y="55526"/>
                </a:lnTo>
                <a:close/>
              </a:path>
            </a:pathLst>
          </a:custGeom>
          <a:solidFill>
            <a:srgbClr val="3D7767"/>
          </a:solidFill>
        </p:spPr>
        <p:txBody>
          <a:bodyPr wrap="square" lIns="0" tIns="0" rIns="0" bIns="0" rtlCol="0"/>
          <a:lstStyle/>
          <a:p>
            <a:endParaRPr/>
          </a:p>
        </p:txBody>
      </p:sp>
      <p:sp>
        <p:nvSpPr>
          <p:cNvPr id="11" name="object 11"/>
          <p:cNvSpPr/>
          <p:nvPr/>
        </p:nvSpPr>
        <p:spPr>
          <a:xfrm>
            <a:off x="16477031" y="5262434"/>
            <a:ext cx="23495" cy="160655"/>
          </a:xfrm>
          <a:custGeom>
            <a:avLst/>
            <a:gdLst/>
            <a:ahLst/>
            <a:cxnLst/>
            <a:rect l="l" t="t" r="r" b="b"/>
            <a:pathLst>
              <a:path w="23494" h="160654">
                <a:moveTo>
                  <a:pt x="8763" y="48920"/>
                </a:moveTo>
                <a:lnTo>
                  <a:pt x="7277" y="36563"/>
                </a:lnTo>
                <a:lnTo>
                  <a:pt x="5334" y="24295"/>
                </a:lnTo>
                <a:lnTo>
                  <a:pt x="2908" y="12103"/>
                </a:lnTo>
                <a:lnTo>
                  <a:pt x="0" y="0"/>
                </a:lnTo>
                <a:lnTo>
                  <a:pt x="1625" y="11671"/>
                </a:lnTo>
                <a:lnTo>
                  <a:pt x="3708" y="23660"/>
                </a:lnTo>
                <a:lnTo>
                  <a:pt x="6134" y="36055"/>
                </a:lnTo>
                <a:lnTo>
                  <a:pt x="8763" y="48920"/>
                </a:lnTo>
                <a:close/>
              </a:path>
              <a:path w="23494" h="160654">
                <a:moveTo>
                  <a:pt x="23063" y="148018"/>
                </a:moveTo>
                <a:lnTo>
                  <a:pt x="21158" y="122974"/>
                </a:lnTo>
                <a:lnTo>
                  <a:pt x="18173" y="98069"/>
                </a:lnTo>
                <a:lnTo>
                  <a:pt x="14097" y="73329"/>
                </a:lnTo>
                <a:lnTo>
                  <a:pt x="8940" y="48742"/>
                </a:lnTo>
                <a:lnTo>
                  <a:pt x="10655" y="75488"/>
                </a:lnTo>
                <a:lnTo>
                  <a:pt x="10604" y="102158"/>
                </a:lnTo>
                <a:lnTo>
                  <a:pt x="8775" y="128778"/>
                </a:lnTo>
                <a:lnTo>
                  <a:pt x="5181" y="155333"/>
                </a:lnTo>
                <a:lnTo>
                  <a:pt x="10642" y="160489"/>
                </a:lnTo>
                <a:lnTo>
                  <a:pt x="15328" y="151206"/>
                </a:lnTo>
                <a:lnTo>
                  <a:pt x="19418" y="142151"/>
                </a:lnTo>
                <a:lnTo>
                  <a:pt x="23063" y="148018"/>
                </a:lnTo>
                <a:close/>
              </a:path>
            </a:pathLst>
          </a:custGeom>
          <a:solidFill>
            <a:srgbClr val="3D7767"/>
          </a:solidFill>
        </p:spPr>
        <p:txBody>
          <a:bodyPr wrap="square" lIns="0" tIns="0" rIns="0" bIns="0" rtlCol="0"/>
          <a:lstStyle/>
          <a:p>
            <a:endParaRPr/>
          </a:p>
        </p:txBody>
      </p:sp>
      <p:sp>
        <p:nvSpPr>
          <p:cNvPr id="12" name="object 12"/>
          <p:cNvSpPr/>
          <p:nvPr/>
        </p:nvSpPr>
        <p:spPr>
          <a:xfrm>
            <a:off x="16460471" y="5595772"/>
            <a:ext cx="13335" cy="48895"/>
          </a:xfrm>
          <a:custGeom>
            <a:avLst/>
            <a:gdLst/>
            <a:ahLst/>
            <a:cxnLst/>
            <a:rect l="l" t="t" r="r" b="b"/>
            <a:pathLst>
              <a:path w="13334" h="48895">
                <a:moveTo>
                  <a:pt x="13169" y="0"/>
                </a:moveTo>
                <a:lnTo>
                  <a:pt x="1727" y="21615"/>
                </a:lnTo>
                <a:lnTo>
                  <a:pt x="1549" y="43040"/>
                </a:lnTo>
                <a:lnTo>
                  <a:pt x="0" y="44869"/>
                </a:lnTo>
                <a:lnTo>
                  <a:pt x="0" y="46736"/>
                </a:lnTo>
                <a:lnTo>
                  <a:pt x="1549" y="48564"/>
                </a:lnTo>
                <a:lnTo>
                  <a:pt x="1549" y="43218"/>
                </a:lnTo>
                <a:lnTo>
                  <a:pt x="6705" y="33007"/>
                </a:lnTo>
                <a:lnTo>
                  <a:pt x="10350" y="22415"/>
                </a:lnTo>
                <a:lnTo>
                  <a:pt x="12509" y="11417"/>
                </a:lnTo>
                <a:lnTo>
                  <a:pt x="13169" y="0"/>
                </a:lnTo>
                <a:close/>
              </a:path>
            </a:pathLst>
          </a:custGeom>
          <a:solidFill>
            <a:srgbClr val="3D7767"/>
          </a:solidFill>
        </p:spPr>
        <p:txBody>
          <a:bodyPr wrap="square" lIns="0" tIns="0" rIns="0" bIns="0" rtlCol="0"/>
          <a:lstStyle/>
          <a:p>
            <a:endParaRPr/>
          </a:p>
        </p:txBody>
      </p:sp>
      <p:sp>
        <p:nvSpPr>
          <p:cNvPr id="13" name="object 13"/>
          <p:cNvSpPr/>
          <p:nvPr/>
        </p:nvSpPr>
        <p:spPr>
          <a:xfrm>
            <a:off x="16425211" y="5815864"/>
            <a:ext cx="23495" cy="61594"/>
          </a:xfrm>
          <a:custGeom>
            <a:avLst/>
            <a:gdLst/>
            <a:ahLst/>
            <a:cxnLst/>
            <a:rect l="l" t="t" r="r" b="b"/>
            <a:pathLst>
              <a:path w="23494" h="61595">
                <a:moveTo>
                  <a:pt x="23055" y="61111"/>
                </a:moveTo>
                <a:lnTo>
                  <a:pt x="16487" y="38503"/>
                </a:lnTo>
                <a:lnTo>
                  <a:pt x="10857" y="34374"/>
                </a:lnTo>
                <a:lnTo>
                  <a:pt x="5562" y="34999"/>
                </a:lnTo>
                <a:lnTo>
                  <a:pt x="0" y="26653"/>
                </a:lnTo>
                <a:lnTo>
                  <a:pt x="6844" y="0"/>
                </a:lnTo>
                <a:lnTo>
                  <a:pt x="12801" y="7325"/>
                </a:lnTo>
                <a:lnTo>
                  <a:pt x="18120" y="32929"/>
                </a:lnTo>
                <a:lnTo>
                  <a:pt x="23055" y="61111"/>
                </a:lnTo>
                <a:close/>
              </a:path>
            </a:pathLst>
          </a:custGeom>
          <a:solidFill>
            <a:srgbClr val="3D7767"/>
          </a:solidFill>
        </p:spPr>
        <p:txBody>
          <a:bodyPr wrap="square" lIns="0" tIns="0" rIns="0" bIns="0" rtlCol="0"/>
          <a:lstStyle/>
          <a:p>
            <a:endParaRPr/>
          </a:p>
        </p:txBody>
      </p:sp>
      <p:sp>
        <p:nvSpPr>
          <p:cNvPr id="14" name="object 14"/>
          <p:cNvSpPr/>
          <p:nvPr/>
        </p:nvSpPr>
        <p:spPr>
          <a:xfrm>
            <a:off x="16443973" y="5642736"/>
            <a:ext cx="12065" cy="91440"/>
          </a:xfrm>
          <a:custGeom>
            <a:avLst/>
            <a:gdLst/>
            <a:ahLst/>
            <a:cxnLst/>
            <a:rect l="l" t="t" r="r" b="b"/>
            <a:pathLst>
              <a:path w="12065" h="91439">
                <a:moveTo>
                  <a:pt x="4648" y="6959"/>
                </a:moveTo>
                <a:lnTo>
                  <a:pt x="0" y="0"/>
                </a:lnTo>
                <a:lnTo>
                  <a:pt x="3746" y="28562"/>
                </a:lnTo>
                <a:lnTo>
                  <a:pt x="4648" y="6959"/>
                </a:lnTo>
                <a:close/>
              </a:path>
              <a:path w="12065" h="91439">
                <a:moveTo>
                  <a:pt x="11620" y="91236"/>
                </a:moveTo>
                <a:lnTo>
                  <a:pt x="3746" y="28562"/>
                </a:lnTo>
                <a:lnTo>
                  <a:pt x="1066" y="86944"/>
                </a:lnTo>
                <a:lnTo>
                  <a:pt x="6350" y="82727"/>
                </a:lnTo>
                <a:lnTo>
                  <a:pt x="9118" y="83705"/>
                </a:lnTo>
                <a:lnTo>
                  <a:pt x="11620" y="91236"/>
                </a:lnTo>
                <a:close/>
              </a:path>
            </a:pathLst>
          </a:custGeom>
          <a:solidFill>
            <a:srgbClr val="3D7767"/>
          </a:solidFill>
        </p:spPr>
        <p:txBody>
          <a:bodyPr wrap="square" lIns="0" tIns="0" rIns="0" bIns="0" rtlCol="0"/>
          <a:lstStyle/>
          <a:p>
            <a:endParaRPr/>
          </a:p>
        </p:txBody>
      </p:sp>
      <p:sp>
        <p:nvSpPr>
          <p:cNvPr id="15" name="object 15"/>
          <p:cNvSpPr/>
          <p:nvPr/>
        </p:nvSpPr>
        <p:spPr>
          <a:xfrm>
            <a:off x="16456666" y="5278501"/>
            <a:ext cx="10160" cy="107950"/>
          </a:xfrm>
          <a:custGeom>
            <a:avLst/>
            <a:gdLst/>
            <a:ahLst/>
            <a:cxnLst/>
            <a:rect l="l" t="t" r="r" b="b"/>
            <a:pathLst>
              <a:path w="10159" h="107950">
                <a:moveTo>
                  <a:pt x="6299" y="107527"/>
                </a:moveTo>
                <a:lnTo>
                  <a:pt x="3066" y="105083"/>
                </a:lnTo>
                <a:lnTo>
                  <a:pt x="0" y="100697"/>
                </a:lnTo>
                <a:lnTo>
                  <a:pt x="203" y="75874"/>
                </a:lnTo>
                <a:lnTo>
                  <a:pt x="826" y="50616"/>
                </a:lnTo>
                <a:lnTo>
                  <a:pt x="1884" y="25224"/>
                </a:lnTo>
                <a:lnTo>
                  <a:pt x="3395" y="0"/>
                </a:lnTo>
                <a:lnTo>
                  <a:pt x="3656" y="21123"/>
                </a:lnTo>
                <a:lnTo>
                  <a:pt x="4787" y="42180"/>
                </a:lnTo>
                <a:lnTo>
                  <a:pt x="6786" y="63170"/>
                </a:lnTo>
                <a:lnTo>
                  <a:pt x="9651" y="84093"/>
                </a:lnTo>
                <a:lnTo>
                  <a:pt x="8796" y="102405"/>
                </a:lnTo>
                <a:lnTo>
                  <a:pt x="6299" y="107527"/>
                </a:lnTo>
                <a:close/>
              </a:path>
            </a:pathLst>
          </a:custGeom>
          <a:solidFill>
            <a:srgbClr val="3D7767"/>
          </a:solidFill>
        </p:spPr>
        <p:txBody>
          <a:bodyPr wrap="square" lIns="0" tIns="0" rIns="0" bIns="0" rtlCol="0"/>
          <a:lstStyle/>
          <a:p>
            <a:endParaRPr/>
          </a:p>
        </p:txBody>
      </p:sp>
      <p:sp>
        <p:nvSpPr>
          <p:cNvPr id="16" name="object 16"/>
          <p:cNvSpPr/>
          <p:nvPr/>
        </p:nvSpPr>
        <p:spPr>
          <a:xfrm>
            <a:off x="16461134" y="5481147"/>
            <a:ext cx="2540" cy="6350"/>
          </a:xfrm>
          <a:custGeom>
            <a:avLst/>
            <a:gdLst/>
            <a:ahLst/>
            <a:cxnLst/>
            <a:rect l="l" t="t" r="r" b="b"/>
            <a:pathLst>
              <a:path w="2540" h="6350">
                <a:moveTo>
                  <a:pt x="0" y="6248"/>
                </a:moveTo>
                <a:lnTo>
                  <a:pt x="357" y="4106"/>
                </a:lnTo>
                <a:lnTo>
                  <a:pt x="1965" y="0"/>
                </a:lnTo>
                <a:lnTo>
                  <a:pt x="1965" y="5534"/>
                </a:lnTo>
                <a:lnTo>
                  <a:pt x="0" y="6248"/>
                </a:lnTo>
                <a:close/>
              </a:path>
            </a:pathLst>
          </a:custGeom>
          <a:solidFill>
            <a:srgbClr val="3D7767"/>
          </a:solidFill>
        </p:spPr>
        <p:txBody>
          <a:bodyPr wrap="square" lIns="0" tIns="0" rIns="0" bIns="0" rtlCol="0"/>
          <a:lstStyle/>
          <a:p>
            <a:endParaRPr/>
          </a:p>
        </p:txBody>
      </p:sp>
      <p:sp>
        <p:nvSpPr>
          <p:cNvPr id="17" name="object 17"/>
          <p:cNvSpPr/>
          <p:nvPr/>
        </p:nvSpPr>
        <p:spPr>
          <a:xfrm>
            <a:off x="16458097" y="4971587"/>
            <a:ext cx="2540" cy="6350"/>
          </a:xfrm>
          <a:custGeom>
            <a:avLst/>
            <a:gdLst/>
            <a:ahLst/>
            <a:cxnLst/>
            <a:rect l="l" t="t" r="r" b="b"/>
            <a:pathLst>
              <a:path w="2540" h="6350">
                <a:moveTo>
                  <a:pt x="1965" y="6070"/>
                </a:moveTo>
                <a:lnTo>
                  <a:pt x="0" y="4999"/>
                </a:lnTo>
                <a:lnTo>
                  <a:pt x="2144" y="0"/>
                </a:lnTo>
                <a:lnTo>
                  <a:pt x="1965" y="6070"/>
                </a:lnTo>
                <a:close/>
              </a:path>
            </a:pathLst>
          </a:custGeom>
          <a:solidFill>
            <a:srgbClr val="3D7767"/>
          </a:solidFill>
        </p:spPr>
        <p:txBody>
          <a:bodyPr wrap="square" lIns="0" tIns="0" rIns="0" bIns="0" rtlCol="0"/>
          <a:lstStyle/>
          <a:p>
            <a:endParaRPr/>
          </a:p>
        </p:txBody>
      </p:sp>
      <p:sp>
        <p:nvSpPr>
          <p:cNvPr id="18" name="object 18"/>
          <p:cNvSpPr/>
          <p:nvPr/>
        </p:nvSpPr>
        <p:spPr>
          <a:xfrm>
            <a:off x="16453724" y="5376878"/>
            <a:ext cx="5080" cy="61594"/>
          </a:xfrm>
          <a:custGeom>
            <a:avLst/>
            <a:gdLst/>
            <a:ahLst/>
            <a:cxnLst/>
            <a:rect l="l" t="t" r="r" b="b"/>
            <a:pathLst>
              <a:path w="5080" h="61595">
                <a:moveTo>
                  <a:pt x="4908" y="61597"/>
                </a:moveTo>
                <a:lnTo>
                  <a:pt x="2056" y="48347"/>
                </a:lnTo>
                <a:lnTo>
                  <a:pt x="420" y="35003"/>
                </a:lnTo>
                <a:lnTo>
                  <a:pt x="0" y="21565"/>
                </a:lnTo>
                <a:lnTo>
                  <a:pt x="797" y="8034"/>
                </a:lnTo>
                <a:lnTo>
                  <a:pt x="261" y="0"/>
                </a:lnTo>
                <a:lnTo>
                  <a:pt x="1333" y="357"/>
                </a:lnTo>
                <a:lnTo>
                  <a:pt x="2942" y="1606"/>
                </a:lnTo>
                <a:lnTo>
                  <a:pt x="3098" y="17307"/>
                </a:lnTo>
                <a:lnTo>
                  <a:pt x="3523" y="32539"/>
                </a:lnTo>
                <a:lnTo>
                  <a:pt x="4148" y="47302"/>
                </a:lnTo>
                <a:lnTo>
                  <a:pt x="4908" y="61597"/>
                </a:lnTo>
                <a:close/>
              </a:path>
            </a:pathLst>
          </a:custGeom>
          <a:solidFill>
            <a:srgbClr val="3D7767"/>
          </a:solidFill>
        </p:spPr>
        <p:txBody>
          <a:bodyPr wrap="square" lIns="0" tIns="0" rIns="0" bIns="0" rtlCol="0"/>
          <a:lstStyle/>
          <a:p>
            <a:endParaRPr/>
          </a:p>
        </p:txBody>
      </p:sp>
      <p:sp>
        <p:nvSpPr>
          <p:cNvPr id="19" name="object 19"/>
          <p:cNvSpPr/>
          <p:nvPr/>
        </p:nvSpPr>
        <p:spPr>
          <a:xfrm>
            <a:off x="16465424" y="5176911"/>
            <a:ext cx="6350" cy="43815"/>
          </a:xfrm>
          <a:custGeom>
            <a:avLst/>
            <a:gdLst/>
            <a:ahLst/>
            <a:cxnLst/>
            <a:rect l="l" t="t" r="r" b="b"/>
            <a:pathLst>
              <a:path w="6350" h="43814">
                <a:moveTo>
                  <a:pt x="0" y="43564"/>
                </a:moveTo>
                <a:lnTo>
                  <a:pt x="1404" y="31961"/>
                </a:lnTo>
                <a:lnTo>
                  <a:pt x="2926" y="20777"/>
                </a:lnTo>
                <a:lnTo>
                  <a:pt x="4549" y="10096"/>
                </a:lnTo>
                <a:lnTo>
                  <a:pt x="6255" y="0"/>
                </a:lnTo>
                <a:lnTo>
                  <a:pt x="6237" y="11110"/>
                </a:lnTo>
                <a:lnTo>
                  <a:pt x="5191" y="22076"/>
                </a:lnTo>
                <a:lnTo>
                  <a:pt x="3113" y="32895"/>
                </a:lnTo>
                <a:lnTo>
                  <a:pt x="0" y="43564"/>
                </a:lnTo>
                <a:close/>
              </a:path>
            </a:pathLst>
          </a:custGeom>
          <a:solidFill>
            <a:srgbClr val="3D7767"/>
          </a:solidFill>
        </p:spPr>
        <p:txBody>
          <a:bodyPr wrap="square" lIns="0" tIns="0" rIns="0" bIns="0" rtlCol="0"/>
          <a:lstStyle/>
          <a:p>
            <a:endParaRPr/>
          </a:p>
        </p:txBody>
      </p:sp>
      <p:sp>
        <p:nvSpPr>
          <p:cNvPr id="20" name="object 20"/>
          <p:cNvSpPr/>
          <p:nvPr/>
        </p:nvSpPr>
        <p:spPr>
          <a:xfrm>
            <a:off x="16458629" y="5439371"/>
            <a:ext cx="10160" cy="41910"/>
          </a:xfrm>
          <a:custGeom>
            <a:avLst/>
            <a:gdLst/>
            <a:ahLst/>
            <a:cxnLst/>
            <a:rect l="l" t="t" r="r" b="b"/>
            <a:pathLst>
              <a:path w="10159" h="41910">
                <a:moveTo>
                  <a:pt x="6972" y="33210"/>
                </a:moveTo>
                <a:lnTo>
                  <a:pt x="5613" y="24828"/>
                </a:lnTo>
                <a:lnTo>
                  <a:pt x="3987" y="16497"/>
                </a:lnTo>
                <a:lnTo>
                  <a:pt x="2120" y="8229"/>
                </a:lnTo>
                <a:lnTo>
                  <a:pt x="0" y="0"/>
                </a:lnTo>
                <a:lnTo>
                  <a:pt x="736" y="11277"/>
                </a:lnTo>
                <a:lnTo>
                  <a:pt x="1612" y="22034"/>
                </a:lnTo>
                <a:lnTo>
                  <a:pt x="2616" y="32219"/>
                </a:lnTo>
                <a:lnTo>
                  <a:pt x="3746" y="41783"/>
                </a:lnTo>
                <a:lnTo>
                  <a:pt x="4533" y="38823"/>
                </a:lnTo>
                <a:lnTo>
                  <a:pt x="5613" y="35966"/>
                </a:lnTo>
                <a:lnTo>
                  <a:pt x="6972" y="33210"/>
                </a:lnTo>
                <a:close/>
              </a:path>
              <a:path w="10159" h="41910">
                <a:moveTo>
                  <a:pt x="10007" y="28028"/>
                </a:moveTo>
                <a:lnTo>
                  <a:pt x="8750" y="29819"/>
                </a:lnTo>
                <a:lnTo>
                  <a:pt x="6972" y="33210"/>
                </a:lnTo>
                <a:lnTo>
                  <a:pt x="6972" y="36957"/>
                </a:lnTo>
                <a:lnTo>
                  <a:pt x="10007" y="28028"/>
                </a:lnTo>
                <a:close/>
              </a:path>
            </a:pathLst>
          </a:custGeom>
          <a:solidFill>
            <a:srgbClr val="3D7767"/>
          </a:solidFill>
        </p:spPr>
        <p:txBody>
          <a:bodyPr wrap="square" lIns="0" tIns="0" rIns="0" bIns="0" rtlCol="0"/>
          <a:lstStyle/>
          <a:p>
            <a:endParaRPr/>
          </a:p>
        </p:txBody>
      </p:sp>
      <p:sp>
        <p:nvSpPr>
          <p:cNvPr id="21" name="object 21"/>
          <p:cNvSpPr/>
          <p:nvPr/>
        </p:nvSpPr>
        <p:spPr>
          <a:xfrm>
            <a:off x="16386607" y="4815547"/>
            <a:ext cx="86360" cy="463550"/>
          </a:xfrm>
          <a:custGeom>
            <a:avLst/>
            <a:gdLst/>
            <a:ahLst/>
            <a:cxnLst/>
            <a:rect l="l" t="t" r="r" b="b"/>
            <a:pathLst>
              <a:path w="86359" h="463550">
                <a:moveTo>
                  <a:pt x="71488" y="160515"/>
                </a:moveTo>
                <a:lnTo>
                  <a:pt x="68033" y="158572"/>
                </a:lnTo>
                <a:lnTo>
                  <a:pt x="64490" y="151739"/>
                </a:lnTo>
                <a:lnTo>
                  <a:pt x="60655" y="134416"/>
                </a:lnTo>
                <a:lnTo>
                  <a:pt x="56286" y="101053"/>
                </a:lnTo>
                <a:lnTo>
                  <a:pt x="51612" y="128816"/>
                </a:lnTo>
                <a:lnTo>
                  <a:pt x="46151" y="166560"/>
                </a:lnTo>
                <a:lnTo>
                  <a:pt x="39954" y="191414"/>
                </a:lnTo>
                <a:lnTo>
                  <a:pt x="33058" y="180505"/>
                </a:lnTo>
                <a:lnTo>
                  <a:pt x="31394" y="137896"/>
                </a:lnTo>
                <a:lnTo>
                  <a:pt x="33553" y="115874"/>
                </a:lnTo>
                <a:lnTo>
                  <a:pt x="37782" y="101219"/>
                </a:lnTo>
                <a:lnTo>
                  <a:pt x="42354" y="80695"/>
                </a:lnTo>
                <a:lnTo>
                  <a:pt x="33451" y="79082"/>
                </a:lnTo>
                <a:lnTo>
                  <a:pt x="25311" y="45974"/>
                </a:lnTo>
                <a:lnTo>
                  <a:pt x="15989" y="10045"/>
                </a:lnTo>
                <a:lnTo>
                  <a:pt x="3568" y="0"/>
                </a:lnTo>
                <a:lnTo>
                  <a:pt x="10363" y="67132"/>
                </a:lnTo>
                <a:lnTo>
                  <a:pt x="8013" y="64604"/>
                </a:lnTo>
                <a:lnTo>
                  <a:pt x="5245" y="58813"/>
                </a:lnTo>
                <a:lnTo>
                  <a:pt x="2438" y="56057"/>
                </a:lnTo>
                <a:lnTo>
                  <a:pt x="0" y="62674"/>
                </a:lnTo>
                <a:lnTo>
                  <a:pt x="7454" y="76466"/>
                </a:lnTo>
                <a:lnTo>
                  <a:pt x="12725" y="106718"/>
                </a:lnTo>
                <a:lnTo>
                  <a:pt x="13919" y="146824"/>
                </a:lnTo>
                <a:lnTo>
                  <a:pt x="9105" y="190144"/>
                </a:lnTo>
                <a:lnTo>
                  <a:pt x="19507" y="216077"/>
                </a:lnTo>
                <a:lnTo>
                  <a:pt x="36004" y="214769"/>
                </a:lnTo>
                <a:lnTo>
                  <a:pt x="54648" y="193738"/>
                </a:lnTo>
                <a:lnTo>
                  <a:pt x="71488" y="160515"/>
                </a:lnTo>
                <a:close/>
              </a:path>
              <a:path w="86359" h="463550">
                <a:moveTo>
                  <a:pt x="78994" y="407695"/>
                </a:moveTo>
                <a:lnTo>
                  <a:pt x="78727" y="407631"/>
                </a:lnTo>
                <a:lnTo>
                  <a:pt x="78549" y="409270"/>
                </a:lnTo>
                <a:lnTo>
                  <a:pt x="78955" y="407911"/>
                </a:lnTo>
                <a:lnTo>
                  <a:pt x="78994" y="407695"/>
                </a:lnTo>
                <a:close/>
              </a:path>
              <a:path w="86359" h="463550">
                <a:moveTo>
                  <a:pt x="79349" y="407797"/>
                </a:moveTo>
                <a:lnTo>
                  <a:pt x="79209" y="405295"/>
                </a:lnTo>
                <a:lnTo>
                  <a:pt x="78193" y="387007"/>
                </a:lnTo>
                <a:lnTo>
                  <a:pt x="73088" y="295135"/>
                </a:lnTo>
                <a:lnTo>
                  <a:pt x="71412" y="314147"/>
                </a:lnTo>
                <a:lnTo>
                  <a:pt x="70789" y="337197"/>
                </a:lnTo>
                <a:lnTo>
                  <a:pt x="71005" y="365912"/>
                </a:lnTo>
                <a:lnTo>
                  <a:pt x="71843" y="401904"/>
                </a:lnTo>
                <a:lnTo>
                  <a:pt x="64173" y="383108"/>
                </a:lnTo>
                <a:lnTo>
                  <a:pt x="57696" y="361797"/>
                </a:lnTo>
                <a:lnTo>
                  <a:pt x="51054" y="350354"/>
                </a:lnTo>
                <a:lnTo>
                  <a:pt x="42887" y="361188"/>
                </a:lnTo>
                <a:lnTo>
                  <a:pt x="44475" y="398856"/>
                </a:lnTo>
                <a:lnTo>
                  <a:pt x="48336" y="416966"/>
                </a:lnTo>
                <a:lnTo>
                  <a:pt x="53136" y="429806"/>
                </a:lnTo>
                <a:lnTo>
                  <a:pt x="57543" y="451713"/>
                </a:lnTo>
                <a:lnTo>
                  <a:pt x="57175" y="428345"/>
                </a:lnTo>
                <a:lnTo>
                  <a:pt x="57073" y="416966"/>
                </a:lnTo>
                <a:lnTo>
                  <a:pt x="57721" y="407035"/>
                </a:lnTo>
                <a:lnTo>
                  <a:pt x="59397" y="410819"/>
                </a:lnTo>
                <a:lnTo>
                  <a:pt x="61772" y="420738"/>
                </a:lnTo>
                <a:lnTo>
                  <a:pt x="64617" y="428345"/>
                </a:lnTo>
                <a:lnTo>
                  <a:pt x="67640" y="425183"/>
                </a:lnTo>
                <a:lnTo>
                  <a:pt x="70027" y="407035"/>
                </a:lnTo>
                <a:lnTo>
                  <a:pt x="70586" y="402793"/>
                </a:lnTo>
                <a:lnTo>
                  <a:pt x="71831" y="419303"/>
                </a:lnTo>
                <a:lnTo>
                  <a:pt x="72605" y="433717"/>
                </a:lnTo>
                <a:lnTo>
                  <a:pt x="73177" y="448475"/>
                </a:lnTo>
                <a:lnTo>
                  <a:pt x="73634" y="463499"/>
                </a:lnTo>
                <a:lnTo>
                  <a:pt x="74714" y="449211"/>
                </a:lnTo>
                <a:lnTo>
                  <a:pt x="75984" y="434416"/>
                </a:lnTo>
                <a:lnTo>
                  <a:pt x="77444" y="419303"/>
                </a:lnTo>
                <a:lnTo>
                  <a:pt x="78003" y="414223"/>
                </a:lnTo>
                <a:lnTo>
                  <a:pt x="78549" y="409270"/>
                </a:lnTo>
                <a:lnTo>
                  <a:pt x="77558" y="412610"/>
                </a:lnTo>
                <a:lnTo>
                  <a:pt x="76669" y="414223"/>
                </a:lnTo>
                <a:lnTo>
                  <a:pt x="77470" y="409270"/>
                </a:lnTo>
                <a:lnTo>
                  <a:pt x="77558" y="406361"/>
                </a:lnTo>
                <a:lnTo>
                  <a:pt x="75704" y="405079"/>
                </a:lnTo>
                <a:lnTo>
                  <a:pt x="74269" y="403402"/>
                </a:lnTo>
                <a:lnTo>
                  <a:pt x="73977" y="402793"/>
                </a:lnTo>
                <a:lnTo>
                  <a:pt x="73533" y="401904"/>
                </a:lnTo>
                <a:lnTo>
                  <a:pt x="73266" y="401358"/>
                </a:lnTo>
                <a:lnTo>
                  <a:pt x="74739" y="387007"/>
                </a:lnTo>
                <a:lnTo>
                  <a:pt x="75819" y="387858"/>
                </a:lnTo>
                <a:lnTo>
                  <a:pt x="76695" y="396722"/>
                </a:lnTo>
                <a:lnTo>
                  <a:pt x="77558" y="406361"/>
                </a:lnTo>
                <a:lnTo>
                  <a:pt x="78638" y="407606"/>
                </a:lnTo>
                <a:lnTo>
                  <a:pt x="78994" y="405295"/>
                </a:lnTo>
                <a:lnTo>
                  <a:pt x="78994" y="407695"/>
                </a:lnTo>
                <a:lnTo>
                  <a:pt x="79349" y="407797"/>
                </a:lnTo>
                <a:close/>
              </a:path>
              <a:path w="86359" h="463550">
                <a:moveTo>
                  <a:pt x="86144" y="212471"/>
                </a:moveTo>
                <a:lnTo>
                  <a:pt x="82473" y="188328"/>
                </a:lnTo>
                <a:lnTo>
                  <a:pt x="79197" y="173482"/>
                </a:lnTo>
                <a:lnTo>
                  <a:pt x="76212" y="165493"/>
                </a:lnTo>
                <a:lnTo>
                  <a:pt x="73444" y="161937"/>
                </a:lnTo>
                <a:lnTo>
                  <a:pt x="72021" y="278879"/>
                </a:lnTo>
                <a:lnTo>
                  <a:pt x="70408" y="270852"/>
                </a:lnTo>
                <a:lnTo>
                  <a:pt x="71666" y="294589"/>
                </a:lnTo>
                <a:lnTo>
                  <a:pt x="73926" y="273824"/>
                </a:lnTo>
                <a:lnTo>
                  <a:pt x="77089" y="253212"/>
                </a:lnTo>
                <a:lnTo>
                  <a:pt x="81165" y="232765"/>
                </a:lnTo>
                <a:lnTo>
                  <a:pt x="86144" y="212471"/>
                </a:lnTo>
                <a:close/>
              </a:path>
            </a:pathLst>
          </a:custGeom>
          <a:solidFill>
            <a:srgbClr val="3D7767"/>
          </a:solidFill>
        </p:spPr>
        <p:txBody>
          <a:bodyPr wrap="square" lIns="0" tIns="0" rIns="0" bIns="0" rtlCol="0"/>
          <a:lstStyle/>
          <a:p>
            <a:endParaRPr/>
          </a:p>
        </p:txBody>
      </p:sp>
      <p:sp>
        <p:nvSpPr>
          <p:cNvPr id="22" name="object 22"/>
          <p:cNvSpPr/>
          <p:nvPr/>
        </p:nvSpPr>
        <p:spPr>
          <a:xfrm>
            <a:off x="16400361" y="5680049"/>
            <a:ext cx="35560" cy="126364"/>
          </a:xfrm>
          <a:custGeom>
            <a:avLst/>
            <a:gdLst/>
            <a:ahLst/>
            <a:cxnLst/>
            <a:rect l="l" t="t" r="r" b="b"/>
            <a:pathLst>
              <a:path w="35559" h="126364">
                <a:moveTo>
                  <a:pt x="2679" y="98729"/>
                </a:moveTo>
                <a:lnTo>
                  <a:pt x="1257" y="90881"/>
                </a:lnTo>
                <a:lnTo>
                  <a:pt x="355" y="88734"/>
                </a:lnTo>
                <a:lnTo>
                  <a:pt x="0" y="102311"/>
                </a:lnTo>
                <a:lnTo>
                  <a:pt x="1079" y="98729"/>
                </a:lnTo>
                <a:lnTo>
                  <a:pt x="1790" y="98907"/>
                </a:lnTo>
                <a:lnTo>
                  <a:pt x="2679" y="98729"/>
                </a:lnTo>
                <a:close/>
              </a:path>
              <a:path w="35559" h="126364">
                <a:moveTo>
                  <a:pt x="35026" y="0"/>
                </a:moveTo>
                <a:lnTo>
                  <a:pt x="25946" y="12750"/>
                </a:lnTo>
                <a:lnTo>
                  <a:pt x="18249" y="26187"/>
                </a:lnTo>
                <a:lnTo>
                  <a:pt x="11925" y="40335"/>
                </a:lnTo>
                <a:lnTo>
                  <a:pt x="6972" y="55168"/>
                </a:lnTo>
                <a:lnTo>
                  <a:pt x="9779" y="65379"/>
                </a:lnTo>
                <a:lnTo>
                  <a:pt x="11557" y="75717"/>
                </a:lnTo>
                <a:lnTo>
                  <a:pt x="12280" y="86182"/>
                </a:lnTo>
                <a:lnTo>
                  <a:pt x="11976" y="96774"/>
                </a:lnTo>
                <a:lnTo>
                  <a:pt x="9613" y="106502"/>
                </a:lnTo>
                <a:lnTo>
                  <a:pt x="7467" y="105537"/>
                </a:lnTo>
                <a:lnTo>
                  <a:pt x="5245" y="100457"/>
                </a:lnTo>
                <a:lnTo>
                  <a:pt x="2679" y="97840"/>
                </a:lnTo>
                <a:lnTo>
                  <a:pt x="5334" y="112623"/>
                </a:lnTo>
                <a:lnTo>
                  <a:pt x="8648" y="125691"/>
                </a:lnTo>
                <a:lnTo>
                  <a:pt x="12458" y="126314"/>
                </a:lnTo>
                <a:lnTo>
                  <a:pt x="16624" y="103733"/>
                </a:lnTo>
                <a:lnTo>
                  <a:pt x="15011" y="95694"/>
                </a:lnTo>
                <a:lnTo>
                  <a:pt x="19494" y="60490"/>
                </a:lnTo>
                <a:lnTo>
                  <a:pt x="25692" y="27825"/>
                </a:lnTo>
                <a:lnTo>
                  <a:pt x="31546" y="5181"/>
                </a:lnTo>
                <a:lnTo>
                  <a:pt x="35026" y="0"/>
                </a:lnTo>
                <a:close/>
              </a:path>
            </a:pathLst>
          </a:custGeom>
          <a:solidFill>
            <a:srgbClr val="3D7767"/>
          </a:solidFill>
        </p:spPr>
        <p:txBody>
          <a:bodyPr wrap="square" lIns="0" tIns="0" rIns="0" bIns="0" rtlCol="0"/>
          <a:lstStyle/>
          <a:p>
            <a:endParaRPr/>
          </a:p>
        </p:txBody>
      </p:sp>
      <p:sp>
        <p:nvSpPr>
          <p:cNvPr id="23" name="object 23"/>
          <p:cNvSpPr/>
          <p:nvPr/>
        </p:nvSpPr>
        <p:spPr>
          <a:xfrm>
            <a:off x="16414309" y="5379378"/>
            <a:ext cx="15875" cy="93980"/>
          </a:xfrm>
          <a:custGeom>
            <a:avLst/>
            <a:gdLst/>
            <a:ahLst/>
            <a:cxnLst/>
            <a:rect l="l" t="t" r="r" b="b"/>
            <a:pathLst>
              <a:path w="15875" h="93979">
                <a:moveTo>
                  <a:pt x="15727" y="93913"/>
                </a:moveTo>
                <a:lnTo>
                  <a:pt x="11907" y="91346"/>
                </a:lnTo>
                <a:lnTo>
                  <a:pt x="8221" y="87441"/>
                </a:lnTo>
                <a:lnTo>
                  <a:pt x="5875" y="74630"/>
                </a:lnTo>
                <a:lnTo>
                  <a:pt x="6076" y="45349"/>
                </a:lnTo>
                <a:lnTo>
                  <a:pt x="0" y="47849"/>
                </a:lnTo>
                <a:lnTo>
                  <a:pt x="10008" y="0"/>
                </a:lnTo>
                <a:lnTo>
                  <a:pt x="15727" y="93913"/>
                </a:lnTo>
                <a:close/>
              </a:path>
            </a:pathLst>
          </a:custGeom>
          <a:solidFill>
            <a:srgbClr val="3D7767"/>
          </a:solidFill>
        </p:spPr>
        <p:txBody>
          <a:bodyPr wrap="square" lIns="0" tIns="0" rIns="0" bIns="0" rtlCol="0"/>
          <a:lstStyle/>
          <a:p>
            <a:endParaRPr/>
          </a:p>
        </p:txBody>
      </p:sp>
      <p:sp>
        <p:nvSpPr>
          <p:cNvPr id="24" name="object 24"/>
          <p:cNvSpPr/>
          <p:nvPr/>
        </p:nvSpPr>
        <p:spPr>
          <a:xfrm>
            <a:off x="16460956" y="4919095"/>
            <a:ext cx="17780" cy="54610"/>
          </a:xfrm>
          <a:custGeom>
            <a:avLst/>
            <a:gdLst/>
            <a:ahLst/>
            <a:cxnLst/>
            <a:rect l="l" t="t" r="r" b="b"/>
            <a:pathLst>
              <a:path w="17780" h="54610">
                <a:moveTo>
                  <a:pt x="17157" y="54098"/>
                </a:moveTo>
                <a:lnTo>
                  <a:pt x="5004" y="41778"/>
                </a:lnTo>
                <a:lnTo>
                  <a:pt x="0" y="0"/>
                </a:lnTo>
                <a:lnTo>
                  <a:pt x="17157" y="54098"/>
                </a:lnTo>
                <a:close/>
              </a:path>
            </a:pathLst>
          </a:custGeom>
          <a:solidFill>
            <a:srgbClr val="3D7767"/>
          </a:solidFill>
        </p:spPr>
        <p:txBody>
          <a:bodyPr wrap="square" lIns="0" tIns="0" rIns="0" bIns="0" rtlCol="0"/>
          <a:lstStyle/>
          <a:p>
            <a:endParaRPr/>
          </a:p>
        </p:txBody>
      </p:sp>
      <p:sp>
        <p:nvSpPr>
          <p:cNvPr id="25" name="object 25"/>
          <p:cNvSpPr/>
          <p:nvPr/>
        </p:nvSpPr>
        <p:spPr>
          <a:xfrm>
            <a:off x="16464531" y="4811256"/>
            <a:ext cx="10795" cy="32384"/>
          </a:xfrm>
          <a:custGeom>
            <a:avLst/>
            <a:gdLst/>
            <a:ahLst/>
            <a:cxnLst/>
            <a:rect l="l" t="t" r="r" b="b"/>
            <a:pathLst>
              <a:path w="10794" h="32385">
                <a:moveTo>
                  <a:pt x="10544" y="32137"/>
                </a:moveTo>
                <a:lnTo>
                  <a:pt x="0" y="27674"/>
                </a:lnTo>
                <a:lnTo>
                  <a:pt x="4110" y="0"/>
                </a:lnTo>
                <a:lnTo>
                  <a:pt x="10544" y="32137"/>
                </a:lnTo>
                <a:close/>
              </a:path>
            </a:pathLst>
          </a:custGeom>
          <a:solidFill>
            <a:srgbClr val="3D7767"/>
          </a:solidFill>
        </p:spPr>
        <p:txBody>
          <a:bodyPr wrap="square" lIns="0" tIns="0" rIns="0" bIns="0" rtlCol="0"/>
          <a:lstStyle/>
          <a:p>
            <a:endParaRPr/>
          </a:p>
        </p:txBody>
      </p:sp>
      <p:sp>
        <p:nvSpPr>
          <p:cNvPr id="26" name="object 26"/>
          <p:cNvSpPr/>
          <p:nvPr/>
        </p:nvSpPr>
        <p:spPr>
          <a:xfrm>
            <a:off x="12521018" y="4571295"/>
            <a:ext cx="3175" cy="27940"/>
          </a:xfrm>
          <a:custGeom>
            <a:avLst/>
            <a:gdLst/>
            <a:ahLst/>
            <a:cxnLst/>
            <a:rect l="l" t="t" r="r" b="b"/>
            <a:pathLst>
              <a:path w="3175" h="27939">
                <a:moveTo>
                  <a:pt x="3038" y="27495"/>
                </a:moveTo>
                <a:lnTo>
                  <a:pt x="0" y="0"/>
                </a:lnTo>
                <a:lnTo>
                  <a:pt x="776" y="5124"/>
                </a:lnTo>
                <a:lnTo>
                  <a:pt x="1519" y="11270"/>
                </a:lnTo>
                <a:lnTo>
                  <a:pt x="2261" y="18654"/>
                </a:lnTo>
                <a:lnTo>
                  <a:pt x="3038" y="27495"/>
                </a:lnTo>
                <a:close/>
              </a:path>
            </a:pathLst>
          </a:custGeom>
          <a:solidFill>
            <a:srgbClr val="3D7767"/>
          </a:solidFill>
        </p:spPr>
        <p:txBody>
          <a:bodyPr wrap="square" lIns="0" tIns="0" rIns="0" bIns="0" rtlCol="0"/>
          <a:lstStyle/>
          <a:p>
            <a:endParaRPr/>
          </a:p>
        </p:txBody>
      </p:sp>
      <p:sp>
        <p:nvSpPr>
          <p:cNvPr id="27" name="object 27"/>
          <p:cNvSpPr/>
          <p:nvPr/>
        </p:nvSpPr>
        <p:spPr>
          <a:xfrm>
            <a:off x="12516550" y="4366864"/>
            <a:ext cx="5715" cy="13335"/>
          </a:xfrm>
          <a:custGeom>
            <a:avLst/>
            <a:gdLst/>
            <a:ahLst/>
            <a:cxnLst/>
            <a:rect l="l" t="t" r="r" b="b"/>
            <a:pathLst>
              <a:path w="5715" h="13335">
                <a:moveTo>
                  <a:pt x="5004" y="13033"/>
                </a:moveTo>
                <a:lnTo>
                  <a:pt x="2859" y="9105"/>
                </a:lnTo>
                <a:lnTo>
                  <a:pt x="0" y="0"/>
                </a:lnTo>
                <a:lnTo>
                  <a:pt x="5182" y="4820"/>
                </a:lnTo>
                <a:lnTo>
                  <a:pt x="5004" y="13033"/>
                </a:lnTo>
                <a:close/>
              </a:path>
            </a:pathLst>
          </a:custGeom>
          <a:solidFill>
            <a:srgbClr val="3D7767"/>
          </a:solidFill>
        </p:spPr>
        <p:txBody>
          <a:bodyPr wrap="square" lIns="0" tIns="0" rIns="0" bIns="0" rtlCol="0"/>
          <a:lstStyle/>
          <a:p>
            <a:endParaRPr/>
          </a:p>
        </p:txBody>
      </p:sp>
      <p:sp>
        <p:nvSpPr>
          <p:cNvPr id="28" name="object 28"/>
          <p:cNvSpPr/>
          <p:nvPr/>
        </p:nvSpPr>
        <p:spPr>
          <a:xfrm>
            <a:off x="14926802" y="3147623"/>
            <a:ext cx="80645" cy="17780"/>
          </a:xfrm>
          <a:custGeom>
            <a:avLst/>
            <a:gdLst/>
            <a:ahLst/>
            <a:cxnLst/>
            <a:rect l="l" t="t" r="r" b="b"/>
            <a:pathLst>
              <a:path w="80644" h="17780">
                <a:moveTo>
                  <a:pt x="80246" y="17650"/>
                </a:moveTo>
                <a:lnTo>
                  <a:pt x="63303" y="15828"/>
                </a:lnTo>
                <a:lnTo>
                  <a:pt x="46336" y="14924"/>
                </a:lnTo>
                <a:lnTo>
                  <a:pt x="29344" y="14936"/>
                </a:lnTo>
                <a:lnTo>
                  <a:pt x="12331" y="15865"/>
                </a:lnTo>
                <a:lnTo>
                  <a:pt x="0" y="4259"/>
                </a:lnTo>
                <a:lnTo>
                  <a:pt x="4847" y="0"/>
                </a:lnTo>
                <a:lnTo>
                  <a:pt x="23233" y="2853"/>
                </a:lnTo>
                <a:lnTo>
                  <a:pt x="80246" y="17650"/>
                </a:lnTo>
                <a:close/>
              </a:path>
            </a:pathLst>
          </a:custGeom>
          <a:solidFill>
            <a:srgbClr val="3D7767"/>
          </a:solidFill>
        </p:spPr>
        <p:txBody>
          <a:bodyPr wrap="square" lIns="0" tIns="0" rIns="0" bIns="0" rtlCol="0"/>
          <a:lstStyle/>
          <a:p>
            <a:endParaRPr/>
          </a:p>
        </p:txBody>
      </p:sp>
      <p:sp>
        <p:nvSpPr>
          <p:cNvPr id="29" name="object 29"/>
          <p:cNvSpPr/>
          <p:nvPr/>
        </p:nvSpPr>
        <p:spPr>
          <a:xfrm>
            <a:off x="12872022" y="3227234"/>
            <a:ext cx="121285" cy="55880"/>
          </a:xfrm>
          <a:custGeom>
            <a:avLst/>
            <a:gdLst/>
            <a:ahLst/>
            <a:cxnLst/>
            <a:rect l="l" t="t" r="r" b="b"/>
            <a:pathLst>
              <a:path w="121284" h="55879">
                <a:moveTo>
                  <a:pt x="53619" y="55524"/>
                </a:moveTo>
                <a:lnTo>
                  <a:pt x="0" y="48031"/>
                </a:lnTo>
                <a:lnTo>
                  <a:pt x="13322" y="50469"/>
                </a:lnTo>
                <a:lnTo>
                  <a:pt x="26708" y="52527"/>
                </a:lnTo>
                <a:lnTo>
                  <a:pt x="40132" y="54216"/>
                </a:lnTo>
                <a:lnTo>
                  <a:pt x="53619" y="55524"/>
                </a:lnTo>
                <a:close/>
              </a:path>
              <a:path w="121284" h="55879">
                <a:moveTo>
                  <a:pt x="120815" y="0"/>
                </a:moveTo>
                <a:lnTo>
                  <a:pt x="81851" y="7493"/>
                </a:lnTo>
                <a:lnTo>
                  <a:pt x="93649" y="11074"/>
                </a:lnTo>
                <a:lnTo>
                  <a:pt x="120815" y="0"/>
                </a:lnTo>
                <a:close/>
              </a:path>
            </a:pathLst>
          </a:custGeom>
          <a:solidFill>
            <a:srgbClr val="3D7767"/>
          </a:solidFill>
        </p:spPr>
        <p:txBody>
          <a:bodyPr wrap="square" lIns="0" tIns="0" rIns="0" bIns="0" rtlCol="0"/>
          <a:lstStyle/>
          <a:p>
            <a:endParaRPr/>
          </a:p>
        </p:txBody>
      </p:sp>
      <p:sp>
        <p:nvSpPr>
          <p:cNvPr id="30" name="object 30"/>
          <p:cNvSpPr/>
          <p:nvPr/>
        </p:nvSpPr>
        <p:spPr>
          <a:xfrm>
            <a:off x="12532456" y="5660314"/>
            <a:ext cx="12065" cy="33655"/>
          </a:xfrm>
          <a:custGeom>
            <a:avLst/>
            <a:gdLst/>
            <a:ahLst/>
            <a:cxnLst/>
            <a:rect l="l" t="t" r="r" b="b"/>
            <a:pathLst>
              <a:path w="12065" h="33654">
                <a:moveTo>
                  <a:pt x="11795" y="33476"/>
                </a:moveTo>
                <a:lnTo>
                  <a:pt x="0" y="1339"/>
                </a:lnTo>
                <a:lnTo>
                  <a:pt x="4758" y="937"/>
                </a:lnTo>
                <a:lnTo>
                  <a:pt x="8712" y="0"/>
                </a:lnTo>
                <a:lnTo>
                  <a:pt x="11259" y="7766"/>
                </a:lnTo>
                <a:lnTo>
                  <a:pt x="11795" y="33476"/>
                </a:lnTo>
                <a:close/>
              </a:path>
            </a:pathLst>
          </a:custGeom>
          <a:solidFill>
            <a:srgbClr val="3D7767"/>
          </a:solidFill>
        </p:spPr>
        <p:txBody>
          <a:bodyPr wrap="square" lIns="0" tIns="0" rIns="0" bIns="0" rtlCol="0"/>
          <a:lstStyle/>
          <a:p>
            <a:endParaRPr/>
          </a:p>
        </p:txBody>
      </p:sp>
      <p:sp>
        <p:nvSpPr>
          <p:cNvPr id="31" name="object 31"/>
          <p:cNvSpPr/>
          <p:nvPr/>
        </p:nvSpPr>
        <p:spPr>
          <a:xfrm>
            <a:off x="16456328" y="3503433"/>
            <a:ext cx="11430" cy="86995"/>
          </a:xfrm>
          <a:custGeom>
            <a:avLst/>
            <a:gdLst/>
            <a:ahLst/>
            <a:cxnLst/>
            <a:rect l="l" t="t" r="r" b="b"/>
            <a:pathLst>
              <a:path w="11430" h="86995">
                <a:moveTo>
                  <a:pt x="3912" y="86414"/>
                </a:moveTo>
                <a:lnTo>
                  <a:pt x="0" y="74192"/>
                </a:lnTo>
                <a:lnTo>
                  <a:pt x="1298" y="54790"/>
                </a:lnTo>
                <a:lnTo>
                  <a:pt x="10882" y="0"/>
                </a:lnTo>
                <a:lnTo>
                  <a:pt x="10024" y="21672"/>
                </a:lnTo>
                <a:lnTo>
                  <a:pt x="8577" y="43300"/>
                </a:lnTo>
                <a:lnTo>
                  <a:pt x="6539" y="64882"/>
                </a:lnTo>
                <a:lnTo>
                  <a:pt x="3912" y="86414"/>
                </a:lnTo>
                <a:close/>
              </a:path>
            </a:pathLst>
          </a:custGeom>
          <a:solidFill>
            <a:srgbClr val="3D7767"/>
          </a:solidFill>
        </p:spPr>
        <p:txBody>
          <a:bodyPr wrap="square" lIns="0" tIns="0" rIns="0" bIns="0" rtlCol="0"/>
          <a:lstStyle/>
          <a:p>
            <a:endParaRPr/>
          </a:p>
        </p:txBody>
      </p:sp>
      <p:sp>
        <p:nvSpPr>
          <p:cNvPr id="32" name="object 32"/>
          <p:cNvSpPr/>
          <p:nvPr/>
        </p:nvSpPr>
        <p:spPr>
          <a:xfrm>
            <a:off x="12397521" y="4492477"/>
            <a:ext cx="7620" cy="24130"/>
          </a:xfrm>
          <a:custGeom>
            <a:avLst/>
            <a:gdLst/>
            <a:ahLst/>
            <a:cxnLst/>
            <a:rect l="l" t="t" r="r" b="b"/>
            <a:pathLst>
              <a:path w="7620" h="24129">
                <a:moveTo>
                  <a:pt x="7148" y="23827"/>
                </a:moveTo>
                <a:lnTo>
                  <a:pt x="5202" y="22730"/>
                </a:lnTo>
                <a:lnTo>
                  <a:pt x="3373" y="18537"/>
                </a:lnTo>
                <a:lnTo>
                  <a:pt x="1644" y="11097"/>
                </a:lnTo>
                <a:lnTo>
                  <a:pt x="0" y="259"/>
                </a:lnTo>
                <a:lnTo>
                  <a:pt x="2046" y="0"/>
                </a:lnTo>
                <a:lnTo>
                  <a:pt x="3909" y="4209"/>
                </a:lnTo>
                <a:lnTo>
                  <a:pt x="5604" y="12336"/>
                </a:lnTo>
                <a:lnTo>
                  <a:pt x="7148" y="23827"/>
                </a:lnTo>
                <a:close/>
              </a:path>
            </a:pathLst>
          </a:custGeom>
          <a:solidFill>
            <a:srgbClr val="3D7767"/>
          </a:solidFill>
        </p:spPr>
        <p:txBody>
          <a:bodyPr wrap="square" lIns="0" tIns="0" rIns="0" bIns="0" rtlCol="0"/>
          <a:lstStyle/>
          <a:p>
            <a:endParaRPr/>
          </a:p>
        </p:txBody>
      </p:sp>
      <p:sp>
        <p:nvSpPr>
          <p:cNvPr id="33" name="object 33"/>
          <p:cNvSpPr/>
          <p:nvPr/>
        </p:nvSpPr>
        <p:spPr>
          <a:xfrm>
            <a:off x="16464531" y="3403270"/>
            <a:ext cx="8255" cy="99695"/>
          </a:xfrm>
          <a:custGeom>
            <a:avLst/>
            <a:gdLst/>
            <a:ahLst/>
            <a:cxnLst/>
            <a:rect l="l" t="t" r="r" b="b"/>
            <a:pathLst>
              <a:path w="8255" h="99695">
                <a:moveTo>
                  <a:pt x="2859" y="99626"/>
                </a:moveTo>
                <a:lnTo>
                  <a:pt x="2960" y="79159"/>
                </a:lnTo>
                <a:lnTo>
                  <a:pt x="2515" y="58706"/>
                </a:lnTo>
                <a:lnTo>
                  <a:pt x="1527" y="38271"/>
                </a:lnTo>
                <a:lnTo>
                  <a:pt x="0" y="17854"/>
                </a:lnTo>
                <a:lnTo>
                  <a:pt x="893" y="12140"/>
                </a:lnTo>
                <a:lnTo>
                  <a:pt x="1429" y="6070"/>
                </a:lnTo>
                <a:lnTo>
                  <a:pt x="2680" y="0"/>
                </a:lnTo>
                <a:lnTo>
                  <a:pt x="6400" y="24896"/>
                </a:lnTo>
                <a:lnTo>
                  <a:pt x="7669" y="49799"/>
                </a:lnTo>
                <a:lnTo>
                  <a:pt x="6488" y="74709"/>
                </a:lnTo>
                <a:lnTo>
                  <a:pt x="2859" y="99626"/>
                </a:lnTo>
                <a:close/>
              </a:path>
            </a:pathLst>
          </a:custGeom>
          <a:solidFill>
            <a:srgbClr val="3D7767"/>
          </a:solidFill>
        </p:spPr>
        <p:txBody>
          <a:bodyPr wrap="square" lIns="0" tIns="0" rIns="0" bIns="0" rtlCol="0"/>
          <a:lstStyle/>
          <a:p>
            <a:endParaRPr/>
          </a:p>
        </p:txBody>
      </p:sp>
      <p:sp>
        <p:nvSpPr>
          <p:cNvPr id="34" name="object 34"/>
          <p:cNvSpPr/>
          <p:nvPr/>
        </p:nvSpPr>
        <p:spPr>
          <a:xfrm>
            <a:off x="14908215" y="7100705"/>
            <a:ext cx="12065" cy="3175"/>
          </a:xfrm>
          <a:custGeom>
            <a:avLst/>
            <a:gdLst/>
            <a:ahLst/>
            <a:cxnLst/>
            <a:rect l="l" t="t" r="r" b="b"/>
            <a:pathLst>
              <a:path w="12065" h="3175">
                <a:moveTo>
                  <a:pt x="6055" y="178"/>
                </a:moveTo>
                <a:lnTo>
                  <a:pt x="0" y="178"/>
                </a:lnTo>
                <a:lnTo>
                  <a:pt x="5719" y="0"/>
                </a:lnTo>
                <a:lnTo>
                  <a:pt x="6055" y="178"/>
                </a:lnTo>
                <a:close/>
              </a:path>
              <a:path w="12065" h="3175">
                <a:moveTo>
                  <a:pt x="11438" y="3035"/>
                </a:moveTo>
                <a:lnTo>
                  <a:pt x="6055" y="178"/>
                </a:lnTo>
                <a:lnTo>
                  <a:pt x="6434" y="178"/>
                </a:lnTo>
                <a:lnTo>
                  <a:pt x="11438" y="3035"/>
                </a:lnTo>
                <a:close/>
              </a:path>
            </a:pathLst>
          </a:custGeom>
          <a:solidFill>
            <a:srgbClr val="3D7767"/>
          </a:solidFill>
        </p:spPr>
        <p:txBody>
          <a:bodyPr wrap="square" lIns="0" tIns="0" rIns="0" bIns="0" rtlCol="0"/>
          <a:lstStyle/>
          <a:p>
            <a:endParaRPr/>
          </a:p>
        </p:txBody>
      </p:sp>
      <p:sp>
        <p:nvSpPr>
          <p:cNvPr id="35" name="object 35"/>
          <p:cNvSpPr/>
          <p:nvPr/>
        </p:nvSpPr>
        <p:spPr>
          <a:xfrm>
            <a:off x="16013971" y="7218186"/>
            <a:ext cx="47625" cy="1270"/>
          </a:xfrm>
          <a:custGeom>
            <a:avLst/>
            <a:gdLst/>
            <a:ahLst/>
            <a:cxnLst/>
            <a:rect l="l" t="t" r="r" b="b"/>
            <a:pathLst>
              <a:path w="47625" h="1270">
                <a:moveTo>
                  <a:pt x="23680" y="843"/>
                </a:moveTo>
                <a:lnTo>
                  <a:pt x="11838" y="632"/>
                </a:lnTo>
                <a:lnTo>
                  <a:pt x="0" y="0"/>
                </a:lnTo>
                <a:lnTo>
                  <a:pt x="47361" y="0"/>
                </a:lnTo>
                <a:lnTo>
                  <a:pt x="35522" y="632"/>
                </a:lnTo>
                <a:lnTo>
                  <a:pt x="23680" y="843"/>
                </a:lnTo>
                <a:close/>
              </a:path>
            </a:pathLst>
          </a:custGeom>
          <a:solidFill>
            <a:srgbClr val="3D7767"/>
          </a:solidFill>
        </p:spPr>
        <p:txBody>
          <a:bodyPr wrap="square" lIns="0" tIns="0" rIns="0" bIns="0" rtlCol="0"/>
          <a:lstStyle/>
          <a:p>
            <a:endParaRPr/>
          </a:p>
        </p:txBody>
      </p:sp>
      <p:sp>
        <p:nvSpPr>
          <p:cNvPr id="36" name="object 36"/>
          <p:cNvSpPr/>
          <p:nvPr/>
        </p:nvSpPr>
        <p:spPr>
          <a:xfrm>
            <a:off x="16469535" y="4348295"/>
            <a:ext cx="635" cy="12065"/>
          </a:xfrm>
          <a:custGeom>
            <a:avLst/>
            <a:gdLst/>
            <a:ahLst/>
            <a:cxnLst/>
            <a:rect l="l" t="t" r="r" b="b"/>
            <a:pathLst>
              <a:path w="634" h="12064">
                <a:moveTo>
                  <a:pt x="175" y="11499"/>
                </a:moveTo>
                <a:lnTo>
                  <a:pt x="0" y="0"/>
                </a:lnTo>
                <a:lnTo>
                  <a:pt x="527" y="5373"/>
                </a:lnTo>
                <a:lnTo>
                  <a:pt x="469" y="11248"/>
                </a:lnTo>
                <a:lnTo>
                  <a:pt x="175" y="11499"/>
                </a:lnTo>
                <a:close/>
              </a:path>
            </a:pathLst>
          </a:custGeom>
          <a:solidFill>
            <a:srgbClr val="3D7767"/>
          </a:solidFill>
        </p:spPr>
        <p:txBody>
          <a:bodyPr wrap="square" lIns="0" tIns="0" rIns="0" bIns="0" rtlCol="0"/>
          <a:lstStyle/>
          <a:p>
            <a:endParaRPr/>
          </a:p>
        </p:txBody>
      </p:sp>
      <p:sp>
        <p:nvSpPr>
          <p:cNvPr id="37" name="object 37"/>
          <p:cNvSpPr/>
          <p:nvPr/>
        </p:nvSpPr>
        <p:spPr>
          <a:xfrm>
            <a:off x="16417884" y="4463634"/>
            <a:ext cx="5715" cy="10795"/>
          </a:xfrm>
          <a:custGeom>
            <a:avLst/>
            <a:gdLst/>
            <a:ahLst/>
            <a:cxnLst/>
            <a:rect l="l" t="t" r="r" b="b"/>
            <a:pathLst>
              <a:path w="5715" h="10795">
                <a:moveTo>
                  <a:pt x="4622" y="5504"/>
                </a:moveTo>
                <a:lnTo>
                  <a:pt x="3127" y="2785"/>
                </a:lnTo>
                <a:lnTo>
                  <a:pt x="0" y="0"/>
                </a:lnTo>
                <a:lnTo>
                  <a:pt x="2680" y="714"/>
                </a:lnTo>
                <a:lnTo>
                  <a:pt x="4468" y="4820"/>
                </a:lnTo>
                <a:lnTo>
                  <a:pt x="4622" y="5504"/>
                </a:lnTo>
                <a:close/>
              </a:path>
              <a:path w="5715" h="10795">
                <a:moveTo>
                  <a:pt x="5719" y="10355"/>
                </a:moveTo>
                <a:lnTo>
                  <a:pt x="4622" y="5504"/>
                </a:lnTo>
                <a:lnTo>
                  <a:pt x="5022" y="6231"/>
                </a:lnTo>
                <a:lnTo>
                  <a:pt x="5719" y="10355"/>
                </a:lnTo>
                <a:close/>
              </a:path>
            </a:pathLst>
          </a:custGeom>
          <a:solidFill>
            <a:srgbClr val="3D7767"/>
          </a:solidFill>
        </p:spPr>
        <p:txBody>
          <a:bodyPr wrap="square" lIns="0" tIns="0" rIns="0" bIns="0" rtlCol="0"/>
          <a:lstStyle/>
          <a:p>
            <a:endParaRPr/>
          </a:p>
        </p:txBody>
      </p:sp>
      <p:sp>
        <p:nvSpPr>
          <p:cNvPr id="38" name="object 38"/>
          <p:cNvSpPr/>
          <p:nvPr/>
        </p:nvSpPr>
        <p:spPr>
          <a:xfrm>
            <a:off x="16307790" y="3233655"/>
            <a:ext cx="6985" cy="2540"/>
          </a:xfrm>
          <a:custGeom>
            <a:avLst/>
            <a:gdLst/>
            <a:ahLst/>
            <a:cxnLst/>
            <a:rect l="l" t="t" r="r" b="b"/>
            <a:pathLst>
              <a:path w="6984" h="2539">
                <a:moveTo>
                  <a:pt x="6970" y="1963"/>
                </a:moveTo>
                <a:lnTo>
                  <a:pt x="0" y="0"/>
                </a:lnTo>
                <a:lnTo>
                  <a:pt x="2144" y="0"/>
                </a:lnTo>
                <a:lnTo>
                  <a:pt x="5719" y="1963"/>
                </a:lnTo>
                <a:lnTo>
                  <a:pt x="6970" y="1963"/>
                </a:lnTo>
                <a:close/>
              </a:path>
            </a:pathLst>
          </a:custGeom>
          <a:solidFill>
            <a:srgbClr val="3D7767"/>
          </a:solidFill>
        </p:spPr>
        <p:txBody>
          <a:bodyPr wrap="square" lIns="0" tIns="0" rIns="0" bIns="0" rtlCol="0"/>
          <a:lstStyle/>
          <a:p>
            <a:endParaRPr/>
          </a:p>
        </p:txBody>
      </p:sp>
      <p:sp>
        <p:nvSpPr>
          <p:cNvPr id="39" name="object 39"/>
          <p:cNvSpPr/>
          <p:nvPr/>
        </p:nvSpPr>
        <p:spPr>
          <a:xfrm>
            <a:off x="16464343" y="4312233"/>
            <a:ext cx="6985" cy="93980"/>
          </a:xfrm>
          <a:custGeom>
            <a:avLst/>
            <a:gdLst/>
            <a:ahLst/>
            <a:cxnLst/>
            <a:rect l="l" t="t" r="r" b="b"/>
            <a:pathLst>
              <a:path w="6984" h="93979">
                <a:moveTo>
                  <a:pt x="3403" y="41783"/>
                </a:moveTo>
                <a:lnTo>
                  <a:pt x="2667" y="46710"/>
                </a:lnTo>
                <a:lnTo>
                  <a:pt x="1828" y="53682"/>
                </a:lnTo>
                <a:lnTo>
                  <a:pt x="939" y="62941"/>
                </a:lnTo>
                <a:lnTo>
                  <a:pt x="0" y="74815"/>
                </a:lnTo>
                <a:lnTo>
                  <a:pt x="1041" y="67284"/>
                </a:lnTo>
                <a:lnTo>
                  <a:pt x="1968" y="59232"/>
                </a:lnTo>
                <a:lnTo>
                  <a:pt x="2768" y="50711"/>
                </a:lnTo>
                <a:lnTo>
                  <a:pt x="3403" y="41783"/>
                </a:lnTo>
                <a:close/>
              </a:path>
              <a:path w="6984" h="93979">
                <a:moveTo>
                  <a:pt x="3797" y="36360"/>
                </a:moveTo>
                <a:lnTo>
                  <a:pt x="3403" y="36957"/>
                </a:lnTo>
                <a:lnTo>
                  <a:pt x="3403" y="41783"/>
                </a:lnTo>
                <a:lnTo>
                  <a:pt x="3797" y="36360"/>
                </a:lnTo>
                <a:close/>
              </a:path>
              <a:path w="6984" h="93979">
                <a:moveTo>
                  <a:pt x="5181" y="36068"/>
                </a:moveTo>
                <a:lnTo>
                  <a:pt x="5168" y="34823"/>
                </a:lnTo>
                <a:lnTo>
                  <a:pt x="4648" y="0"/>
                </a:lnTo>
                <a:lnTo>
                  <a:pt x="4635" y="10922"/>
                </a:lnTo>
                <a:lnTo>
                  <a:pt x="4495" y="21513"/>
                </a:lnTo>
                <a:lnTo>
                  <a:pt x="4127" y="31838"/>
                </a:lnTo>
                <a:lnTo>
                  <a:pt x="3797" y="36360"/>
                </a:lnTo>
                <a:lnTo>
                  <a:pt x="4826" y="34823"/>
                </a:lnTo>
                <a:lnTo>
                  <a:pt x="5181" y="36068"/>
                </a:lnTo>
                <a:close/>
              </a:path>
              <a:path w="6984" h="93979">
                <a:moveTo>
                  <a:pt x="6375" y="83350"/>
                </a:moveTo>
                <a:lnTo>
                  <a:pt x="5359" y="69634"/>
                </a:lnTo>
                <a:lnTo>
                  <a:pt x="4292" y="92303"/>
                </a:lnTo>
                <a:lnTo>
                  <a:pt x="5588" y="93357"/>
                </a:lnTo>
                <a:lnTo>
                  <a:pt x="6375" y="90817"/>
                </a:lnTo>
                <a:lnTo>
                  <a:pt x="6375" y="83350"/>
                </a:lnTo>
                <a:close/>
              </a:path>
            </a:pathLst>
          </a:custGeom>
          <a:solidFill>
            <a:srgbClr val="3D7767"/>
          </a:solidFill>
        </p:spPr>
        <p:txBody>
          <a:bodyPr wrap="square" lIns="0" tIns="0" rIns="0" bIns="0" rtlCol="0"/>
          <a:lstStyle/>
          <a:p>
            <a:endParaRPr/>
          </a:p>
        </p:txBody>
      </p:sp>
      <p:sp>
        <p:nvSpPr>
          <p:cNvPr id="40" name="object 40"/>
          <p:cNvSpPr/>
          <p:nvPr/>
        </p:nvSpPr>
        <p:spPr>
          <a:xfrm>
            <a:off x="12787493" y="7129473"/>
            <a:ext cx="20320" cy="3810"/>
          </a:xfrm>
          <a:custGeom>
            <a:avLst/>
            <a:gdLst/>
            <a:ahLst/>
            <a:cxnLst/>
            <a:rect l="l" t="t" r="r" b="b"/>
            <a:pathLst>
              <a:path w="20320" h="3809">
                <a:moveTo>
                  <a:pt x="5540" y="3548"/>
                </a:moveTo>
                <a:lnTo>
                  <a:pt x="0" y="2477"/>
                </a:lnTo>
                <a:lnTo>
                  <a:pt x="12954" y="711"/>
                </a:lnTo>
                <a:lnTo>
                  <a:pt x="19860" y="0"/>
                </a:lnTo>
                <a:lnTo>
                  <a:pt x="18221" y="795"/>
                </a:lnTo>
                <a:lnTo>
                  <a:pt x="5540" y="3548"/>
                </a:lnTo>
                <a:close/>
              </a:path>
            </a:pathLst>
          </a:custGeom>
          <a:solidFill>
            <a:srgbClr val="3D7767"/>
          </a:solidFill>
        </p:spPr>
        <p:txBody>
          <a:bodyPr wrap="square" lIns="0" tIns="0" rIns="0" bIns="0" rtlCol="0"/>
          <a:lstStyle/>
          <a:p>
            <a:endParaRPr/>
          </a:p>
        </p:txBody>
      </p:sp>
      <p:grpSp>
        <p:nvGrpSpPr>
          <p:cNvPr id="41" name="object 41"/>
          <p:cNvGrpSpPr/>
          <p:nvPr/>
        </p:nvGrpSpPr>
        <p:grpSpPr>
          <a:xfrm>
            <a:off x="12350977" y="3088897"/>
            <a:ext cx="4232275" cy="4232275"/>
            <a:chOff x="12350977" y="3088897"/>
            <a:chExt cx="4232275" cy="4232275"/>
          </a:xfrm>
          <a:solidFill>
            <a:schemeClr val="accent1"/>
          </a:solidFill>
        </p:grpSpPr>
        <p:sp>
          <p:nvSpPr>
            <p:cNvPr id="42" name="object 42"/>
            <p:cNvSpPr/>
            <p:nvPr/>
          </p:nvSpPr>
          <p:spPr>
            <a:xfrm>
              <a:off x="12382767" y="3143770"/>
              <a:ext cx="4095115" cy="4095115"/>
            </a:xfrm>
            <a:custGeom>
              <a:avLst/>
              <a:gdLst/>
              <a:ahLst/>
              <a:cxnLst/>
              <a:rect l="l" t="t" r="r" b="b"/>
              <a:pathLst>
                <a:path w="4095115" h="4095115">
                  <a:moveTo>
                    <a:pt x="146824" y="3937000"/>
                  </a:moveTo>
                  <a:lnTo>
                    <a:pt x="146113" y="3937000"/>
                  </a:lnTo>
                  <a:lnTo>
                    <a:pt x="146545" y="3938092"/>
                  </a:lnTo>
                  <a:lnTo>
                    <a:pt x="146824" y="3937000"/>
                  </a:lnTo>
                  <a:close/>
                </a:path>
                <a:path w="4095115" h="4095115">
                  <a:moveTo>
                    <a:pt x="149529" y="3924300"/>
                  </a:moveTo>
                  <a:lnTo>
                    <a:pt x="148082" y="3924300"/>
                  </a:lnTo>
                  <a:lnTo>
                    <a:pt x="146824" y="3937000"/>
                  </a:lnTo>
                  <a:lnTo>
                    <a:pt x="149110" y="3937000"/>
                  </a:lnTo>
                  <a:lnTo>
                    <a:pt x="149529" y="3924300"/>
                  </a:lnTo>
                  <a:close/>
                </a:path>
                <a:path w="4095115" h="4095115">
                  <a:moveTo>
                    <a:pt x="150761" y="2517889"/>
                  </a:moveTo>
                  <a:lnTo>
                    <a:pt x="148437" y="2511818"/>
                  </a:lnTo>
                  <a:lnTo>
                    <a:pt x="148437" y="2514854"/>
                  </a:lnTo>
                  <a:lnTo>
                    <a:pt x="148894" y="2516098"/>
                  </a:lnTo>
                  <a:lnTo>
                    <a:pt x="149682" y="2517102"/>
                  </a:lnTo>
                  <a:lnTo>
                    <a:pt x="150761" y="2517889"/>
                  </a:lnTo>
                  <a:close/>
                </a:path>
                <a:path w="4095115" h="4095115">
                  <a:moveTo>
                    <a:pt x="155587" y="1481099"/>
                  </a:moveTo>
                  <a:lnTo>
                    <a:pt x="139852" y="1503946"/>
                  </a:lnTo>
                  <a:lnTo>
                    <a:pt x="155219" y="1493240"/>
                  </a:lnTo>
                  <a:lnTo>
                    <a:pt x="155587" y="1481099"/>
                  </a:lnTo>
                  <a:close/>
                </a:path>
                <a:path w="4095115" h="4095115">
                  <a:moveTo>
                    <a:pt x="167551" y="785672"/>
                  </a:moveTo>
                  <a:lnTo>
                    <a:pt x="163449" y="781748"/>
                  </a:lnTo>
                  <a:lnTo>
                    <a:pt x="160299" y="792734"/>
                  </a:lnTo>
                  <a:lnTo>
                    <a:pt x="158318" y="803859"/>
                  </a:lnTo>
                  <a:lnTo>
                    <a:pt x="157530" y="815136"/>
                  </a:lnTo>
                  <a:lnTo>
                    <a:pt x="157899" y="826554"/>
                  </a:lnTo>
                  <a:lnTo>
                    <a:pt x="167551" y="785672"/>
                  </a:lnTo>
                  <a:close/>
                </a:path>
                <a:path w="4095115" h="4095115">
                  <a:moveTo>
                    <a:pt x="175247" y="2059686"/>
                  </a:moveTo>
                  <a:lnTo>
                    <a:pt x="167093" y="2059686"/>
                  </a:lnTo>
                  <a:lnTo>
                    <a:pt x="167093" y="2062454"/>
                  </a:lnTo>
                  <a:lnTo>
                    <a:pt x="175247" y="2062454"/>
                  </a:lnTo>
                  <a:lnTo>
                    <a:pt x="175247" y="2059686"/>
                  </a:lnTo>
                  <a:close/>
                </a:path>
                <a:path w="4095115" h="4095115">
                  <a:moveTo>
                    <a:pt x="546620" y="133451"/>
                  </a:moveTo>
                  <a:lnTo>
                    <a:pt x="542950" y="132295"/>
                  </a:lnTo>
                  <a:lnTo>
                    <a:pt x="540258" y="129971"/>
                  </a:lnTo>
                  <a:lnTo>
                    <a:pt x="538581" y="126492"/>
                  </a:lnTo>
                  <a:lnTo>
                    <a:pt x="531075" y="128460"/>
                  </a:lnTo>
                  <a:lnTo>
                    <a:pt x="530898" y="131140"/>
                  </a:lnTo>
                  <a:lnTo>
                    <a:pt x="546620" y="133451"/>
                  </a:lnTo>
                  <a:close/>
                </a:path>
                <a:path w="4095115" h="4095115">
                  <a:moveTo>
                    <a:pt x="917905" y="139700"/>
                  </a:moveTo>
                  <a:lnTo>
                    <a:pt x="917435" y="138963"/>
                  </a:lnTo>
                  <a:lnTo>
                    <a:pt x="909256" y="139700"/>
                  </a:lnTo>
                  <a:lnTo>
                    <a:pt x="917905" y="139700"/>
                  </a:lnTo>
                  <a:close/>
                </a:path>
                <a:path w="4095115" h="4095115">
                  <a:moveTo>
                    <a:pt x="922629" y="3975100"/>
                  </a:moveTo>
                  <a:lnTo>
                    <a:pt x="886561" y="3962400"/>
                  </a:lnTo>
                  <a:lnTo>
                    <a:pt x="871435" y="3975100"/>
                  </a:lnTo>
                  <a:lnTo>
                    <a:pt x="922629" y="3975100"/>
                  </a:lnTo>
                  <a:close/>
                </a:path>
                <a:path w="4095115" h="4095115">
                  <a:moveTo>
                    <a:pt x="1949602" y="141135"/>
                  </a:moveTo>
                  <a:lnTo>
                    <a:pt x="1919033" y="107746"/>
                  </a:lnTo>
                  <a:lnTo>
                    <a:pt x="1857552" y="150774"/>
                  </a:lnTo>
                  <a:lnTo>
                    <a:pt x="1880069" y="143649"/>
                  </a:lnTo>
                  <a:lnTo>
                    <a:pt x="1902917" y="139674"/>
                  </a:lnTo>
                  <a:lnTo>
                    <a:pt x="1926094" y="138836"/>
                  </a:lnTo>
                  <a:lnTo>
                    <a:pt x="1949602" y="141135"/>
                  </a:lnTo>
                  <a:close/>
                </a:path>
                <a:path w="4095115" h="4095115">
                  <a:moveTo>
                    <a:pt x="2639288" y="135597"/>
                  </a:moveTo>
                  <a:lnTo>
                    <a:pt x="2630855" y="136372"/>
                  </a:lnTo>
                  <a:lnTo>
                    <a:pt x="2622512" y="137744"/>
                  </a:lnTo>
                  <a:lnTo>
                    <a:pt x="2614269" y="139700"/>
                  </a:lnTo>
                  <a:lnTo>
                    <a:pt x="2622131" y="138633"/>
                  </a:lnTo>
                  <a:lnTo>
                    <a:pt x="2630347" y="137388"/>
                  </a:lnTo>
                  <a:lnTo>
                    <a:pt x="2639288" y="135597"/>
                  </a:lnTo>
                  <a:close/>
                </a:path>
                <a:path w="4095115" h="4095115">
                  <a:moveTo>
                    <a:pt x="2655189" y="151841"/>
                  </a:moveTo>
                  <a:lnTo>
                    <a:pt x="2654185" y="148018"/>
                  </a:lnTo>
                  <a:lnTo>
                    <a:pt x="2615514" y="143027"/>
                  </a:lnTo>
                  <a:lnTo>
                    <a:pt x="2614803" y="139700"/>
                  </a:lnTo>
                  <a:lnTo>
                    <a:pt x="2582418" y="143294"/>
                  </a:lnTo>
                  <a:lnTo>
                    <a:pt x="2561348" y="145935"/>
                  </a:lnTo>
                  <a:lnTo>
                    <a:pt x="2553906" y="150672"/>
                  </a:lnTo>
                  <a:lnTo>
                    <a:pt x="2562441" y="160591"/>
                  </a:lnTo>
                  <a:lnTo>
                    <a:pt x="2600833" y="160883"/>
                  </a:lnTo>
                  <a:lnTo>
                    <a:pt x="2611704" y="155689"/>
                  </a:lnTo>
                  <a:lnTo>
                    <a:pt x="2621127" y="150749"/>
                  </a:lnTo>
                  <a:lnTo>
                    <a:pt x="2655189" y="151841"/>
                  </a:lnTo>
                  <a:close/>
                </a:path>
                <a:path w="4095115" h="4095115">
                  <a:moveTo>
                    <a:pt x="3489655" y="95072"/>
                  </a:moveTo>
                  <a:lnTo>
                    <a:pt x="3487153" y="67754"/>
                  </a:lnTo>
                  <a:lnTo>
                    <a:pt x="3472142" y="95250"/>
                  </a:lnTo>
                  <a:lnTo>
                    <a:pt x="3489655" y="95072"/>
                  </a:lnTo>
                  <a:close/>
                </a:path>
                <a:path w="4095115" h="4095115">
                  <a:moveTo>
                    <a:pt x="3578123" y="140957"/>
                  </a:moveTo>
                  <a:lnTo>
                    <a:pt x="3569258" y="140106"/>
                  </a:lnTo>
                  <a:lnTo>
                    <a:pt x="3560495" y="138709"/>
                  </a:lnTo>
                  <a:lnTo>
                    <a:pt x="3551834" y="136804"/>
                  </a:lnTo>
                  <a:lnTo>
                    <a:pt x="3543262" y="134353"/>
                  </a:lnTo>
                  <a:lnTo>
                    <a:pt x="3544468" y="136537"/>
                  </a:lnTo>
                  <a:lnTo>
                    <a:pt x="3550031" y="138455"/>
                  </a:lnTo>
                  <a:lnTo>
                    <a:pt x="3560940" y="139966"/>
                  </a:lnTo>
                  <a:lnTo>
                    <a:pt x="3578123" y="140957"/>
                  </a:lnTo>
                  <a:close/>
                </a:path>
                <a:path w="4095115" h="4095115">
                  <a:moveTo>
                    <a:pt x="3921976" y="4094772"/>
                  </a:moveTo>
                  <a:lnTo>
                    <a:pt x="3888384" y="4085488"/>
                  </a:lnTo>
                  <a:lnTo>
                    <a:pt x="3869791" y="4089057"/>
                  </a:lnTo>
                  <a:lnTo>
                    <a:pt x="3921976" y="4094772"/>
                  </a:lnTo>
                  <a:close/>
                </a:path>
                <a:path w="4095115" h="4095115">
                  <a:moveTo>
                    <a:pt x="3985603" y="578739"/>
                  </a:moveTo>
                  <a:lnTo>
                    <a:pt x="3981589" y="561695"/>
                  </a:lnTo>
                  <a:lnTo>
                    <a:pt x="3977386" y="537337"/>
                  </a:lnTo>
                  <a:lnTo>
                    <a:pt x="3974249" y="530555"/>
                  </a:lnTo>
                  <a:lnTo>
                    <a:pt x="3973449" y="566242"/>
                  </a:lnTo>
                  <a:lnTo>
                    <a:pt x="3976713" y="580301"/>
                  </a:lnTo>
                  <a:lnTo>
                    <a:pt x="3979799" y="599008"/>
                  </a:lnTo>
                  <a:lnTo>
                    <a:pt x="3982745" y="604456"/>
                  </a:lnTo>
                  <a:lnTo>
                    <a:pt x="3985603" y="578739"/>
                  </a:lnTo>
                  <a:close/>
                </a:path>
                <a:path w="4095115" h="4095115">
                  <a:moveTo>
                    <a:pt x="3999725" y="748360"/>
                  </a:moveTo>
                  <a:lnTo>
                    <a:pt x="3983101" y="746213"/>
                  </a:lnTo>
                  <a:lnTo>
                    <a:pt x="3989540" y="778535"/>
                  </a:lnTo>
                  <a:lnTo>
                    <a:pt x="3990937" y="770597"/>
                  </a:lnTo>
                  <a:lnTo>
                    <a:pt x="3993108" y="762927"/>
                  </a:lnTo>
                  <a:lnTo>
                    <a:pt x="3996029" y="755510"/>
                  </a:lnTo>
                  <a:lnTo>
                    <a:pt x="3999725" y="748360"/>
                  </a:lnTo>
                  <a:close/>
                </a:path>
                <a:path w="4095115" h="4095115">
                  <a:moveTo>
                    <a:pt x="4013492" y="1407172"/>
                  </a:moveTo>
                  <a:lnTo>
                    <a:pt x="4009733" y="1470025"/>
                  </a:lnTo>
                  <a:lnTo>
                    <a:pt x="4012590" y="1451457"/>
                  </a:lnTo>
                  <a:lnTo>
                    <a:pt x="4013492" y="1407172"/>
                  </a:lnTo>
                  <a:close/>
                </a:path>
                <a:path w="4095115" h="4095115">
                  <a:moveTo>
                    <a:pt x="4013847" y="4070845"/>
                  </a:moveTo>
                  <a:lnTo>
                    <a:pt x="4002836" y="4071683"/>
                  </a:lnTo>
                  <a:lnTo>
                    <a:pt x="3991864" y="4071607"/>
                  </a:lnTo>
                  <a:lnTo>
                    <a:pt x="3980942" y="4070604"/>
                  </a:lnTo>
                  <a:lnTo>
                    <a:pt x="3970058" y="4068711"/>
                  </a:lnTo>
                  <a:lnTo>
                    <a:pt x="3982389" y="4086568"/>
                  </a:lnTo>
                  <a:lnTo>
                    <a:pt x="4013847" y="4070845"/>
                  </a:lnTo>
                  <a:close/>
                </a:path>
                <a:path w="4095115" h="4095115">
                  <a:moveTo>
                    <a:pt x="4020451" y="1981911"/>
                  </a:moveTo>
                  <a:lnTo>
                    <a:pt x="4019359" y="1958441"/>
                  </a:lnTo>
                  <a:lnTo>
                    <a:pt x="4017264" y="1943658"/>
                  </a:lnTo>
                  <a:lnTo>
                    <a:pt x="4014800" y="1942185"/>
                  </a:lnTo>
                  <a:lnTo>
                    <a:pt x="4012590" y="1958695"/>
                  </a:lnTo>
                  <a:lnTo>
                    <a:pt x="4013301" y="1965071"/>
                  </a:lnTo>
                  <a:lnTo>
                    <a:pt x="4013568" y="1978152"/>
                  </a:lnTo>
                  <a:lnTo>
                    <a:pt x="4014381" y="1984222"/>
                  </a:lnTo>
                  <a:lnTo>
                    <a:pt x="4020451" y="1981911"/>
                  </a:lnTo>
                  <a:close/>
                </a:path>
                <a:path w="4095115" h="4095115">
                  <a:moveTo>
                    <a:pt x="4025862" y="1270508"/>
                  </a:moveTo>
                  <a:lnTo>
                    <a:pt x="4025671" y="1252169"/>
                  </a:lnTo>
                  <a:lnTo>
                    <a:pt x="4023677" y="1245781"/>
                  </a:lnTo>
                  <a:lnTo>
                    <a:pt x="4019918" y="1308442"/>
                  </a:lnTo>
                  <a:lnTo>
                    <a:pt x="4022242" y="1307553"/>
                  </a:lnTo>
                  <a:lnTo>
                    <a:pt x="4023499" y="1315402"/>
                  </a:lnTo>
                  <a:lnTo>
                    <a:pt x="4024566" y="1325232"/>
                  </a:lnTo>
                  <a:lnTo>
                    <a:pt x="4025862" y="1270508"/>
                  </a:lnTo>
                  <a:close/>
                </a:path>
                <a:path w="4095115" h="4095115">
                  <a:moveTo>
                    <a:pt x="4026179" y="571423"/>
                  </a:moveTo>
                  <a:lnTo>
                    <a:pt x="4022242" y="503034"/>
                  </a:lnTo>
                  <a:lnTo>
                    <a:pt x="4019143" y="502310"/>
                  </a:lnTo>
                  <a:lnTo>
                    <a:pt x="4016997" y="509422"/>
                  </a:lnTo>
                  <a:lnTo>
                    <a:pt x="4016083" y="522617"/>
                  </a:lnTo>
                  <a:lnTo>
                    <a:pt x="4016705" y="540181"/>
                  </a:lnTo>
                  <a:lnTo>
                    <a:pt x="4021099" y="565708"/>
                  </a:lnTo>
                  <a:lnTo>
                    <a:pt x="4023360" y="573214"/>
                  </a:lnTo>
                  <a:lnTo>
                    <a:pt x="4026179" y="571423"/>
                  </a:lnTo>
                  <a:close/>
                </a:path>
                <a:path w="4095115" h="4095115">
                  <a:moveTo>
                    <a:pt x="4026712" y="1375930"/>
                  </a:moveTo>
                  <a:lnTo>
                    <a:pt x="4026522" y="1365732"/>
                  </a:lnTo>
                  <a:lnTo>
                    <a:pt x="4026179" y="1352677"/>
                  </a:lnTo>
                  <a:lnTo>
                    <a:pt x="4025557" y="1338618"/>
                  </a:lnTo>
                  <a:lnTo>
                    <a:pt x="4024566" y="1325410"/>
                  </a:lnTo>
                  <a:lnTo>
                    <a:pt x="4024287" y="1338072"/>
                  </a:lnTo>
                  <a:lnTo>
                    <a:pt x="4024553" y="1350721"/>
                  </a:lnTo>
                  <a:lnTo>
                    <a:pt x="4025366" y="1363332"/>
                  </a:lnTo>
                  <a:lnTo>
                    <a:pt x="4026712" y="1375930"/>
                  </a:lnTo>
                  <a:close/>
                </a:path>
                <a:path w="4095115" h="4095115">
                  <a:moveTo>
                    <a:pt x="4027246" y="1541792"/>
                  </a:moveTo>
                  <a:lnTo>
                    <a:pt x="4016349" y="1519656"/>
                  </a:lnTo>
                  <a:lnTo>
                    <a:pt x="4013847" y="1555902"/>
                  </a:lnTo>
                  <a:lnTo>
                    <a:pt x="4027246" y="1541792"/>
                  </a:lnTo>
                  <a:close/>
                </a:path>
                <a:path w="4095115" h="4095115">
                  <a:moveTo>
                    <a:pt x="4047629" y="1647317"/>
                  </a:moveTo>
                  <a:lnTo>
                    <a:pt x="4047579" y="1639862"/>
                  </a:lnTo>
                  <a:lnTo>
                    <a:pt x="4046118" y="1627390"/>
                  </a:lnTo>
                  <a:lnTo>
                    <a:pt x="4044759" y="1611960"/>
                  </a:lnTo>
                  <a:lnTo>
                    <a:pt x="4044759" y="1647672"/>
                  </a:lnTo>
                  <a:lnTo>
                    <a:pt x="4047629" y="1647317"/>
                  </a:lnTo>
                  <a:close/>
                </a:path>
                <a:path w="4095115" h="4095115">
                  <a:moveTo>
                    <a:pt x="4054640" y="1579981"/>
                  </a:moveTo>
                  <a:lnTo>
                    <a:pt x="4053052" y="1554518"/>
                  </a:lnTo>
                  <a:lnTo>
                    <a:pt x="4049585" y="1524127"/>
                  </a:lnTo>
                  <a:lnTo>
                    <a:pt x="4043908" y="1532813"/>
                  </a:lnTo>
                  <a:lnTo>
                    <a:pt x="4042168" y="1550530"/>
                  </a:lnTo>
                  <a:lnTo>
                    <a:pt x="4042854" y="1574761"/>
                  </a:lnTo>
                  <a:lnTo>
                    <a:pt x="4044404" y="1603032"/>
                  </a:lnTo>
                  <a:lnTo>
                    <a:pt x="4044404" y="1596072"/>
                  </a:lnTo>
                  <a:lnTo>
                    <a:pt x="4052405" y="1595501"/>
                  </a:lnTo>
                  <a:lnTo>
                    <a:pt x="4054640" y="1579981"/>
                  </a:lnTo>
                  <a:close/>
                </a:path>
                <a:path w="4095115" h="4095115">
                  <a:moveTo>
                    <a:pt x="4090962" y="1137729"/>
                  </a:moveTo>
                  <a:lnTo>
                    <a:pt x="4087876" y="1113739"/>
                  </a:lnTo>
                  <a:lnTo>
                    <a:pt x="4082008" y="1089418"/>
                  </a:lnTo>
                  <a:lnTo>
                    <a:pt x="4077335" y="1084668"/>
                  </a:lnTo>
                  <a:lnTo>
                    <a:pt x="4077830" y="1119365"/>
                  </a:lnTo>
                  <a:lnTo>
                    <a:pt x="4078732" y="1128877"/>
                  </a:lnTo>
                  <a:lnTo>
                    <a:pt x="4083164" y="1133182"/>
                  </a:lnTo>
                  <a:lnTo>
                    <a:pt x="4087304" y="1136116"/>
                  </a:lnTo>
                  <a:lnTo>
                    <a:pt x="4087304" y="1141501"/>
                  </a:lnTo>
                  <a:lnTo>
                    <a:pt x="4090962" y="1137729"/>
                  </a:lnTo>
                  <a:close/>
                </a:path>
                <a:path w="4095115" h="4095115">
                  <a:moveTo>
                    <a:pt x="4092664" y="1472171"/>
                  </a:moveTo>
                  <a:lnTo>
                    <a:pt x="4089260" y="1416100"/>
                  </a:lnTo>
                  <a:lnTo>
                    <a:pt x="4089311" y="1428838"/>
                  </a:lnTo>
                  <a:lnTo>
                    <a:pt x="4088612" y="1441500"/>
                  </a:lnTo>
                  <a:lnTo>
                    <a:pt x="4087164" y="1454099"/>
                  </a:lnTo>
                  <a:lnTo>
                    <a:pt x="4084980" y="1466634"/>
                  </a:lnTo>
                  <a:lnTo>
                    <a:pt x="4089895" y="1462366"/>
                  </a:lnTo>
                  <a:lnTo>
                    <a:pt x="4091813" y="1463738"/>
                  </a:lnTo>
                  <a:lnTo>
                    <a:pt x="4092664" y="1472171"/>
                  </a:lnTo>
                  <a:close/>
                </a:path>
                <a:path w="4095115" h="4095115">
                  <a:moveTo>
                    <a:pt x="4094988" y="1295400"/>
                  </a:moveTo>
                  <a:lnTo>
                    <a:pt x="4088130" y="1295400"/>
                  </a:lnTo>
                  <a:lnTo>
                    <a:pt x="4086618" y="1282700"/>
                  </a:lnTo>
                  <a:lnTo>
                    <a:pt x="4086961" y="1270000"/>
                  </a:lnTo>
                  <a:lnTo>
                    <a:pt x="4087304" y="1257300"/>
                  </a:lnTo>
                  <a:lnTo>
                    <a:pt x="4085298" y="1244600"/>
                  </a:lnTo>
                  <a:lnTo>
                    <a:pt x="4081322" y="1244600"/>
                  </a:lnTo>
                  <a:lnTo>
                    <a:pt x="4079557" y="1257300"/>
                  </a:lnTo>
                  <a:lnTo>
                    <a:pt x="4077208" y="1270000"/>
                  </a:lnTo>
                  <a:lnTo>
                    <a:pt x="4074249" y="1270000"/>
                  </a:lnTo>
                  <a:lnTo>
                    <a:pt x="4067010" y="1244600"/>
                  </a:lnTo>
                  <a:lnTo>
                    <a:pt x="4062831" y="1193800"/>
                  </a:lnTo>
                  <a:lnTo>
                    <a:pt x="4062107" y="1181100"/>
                  </a:lnTo>
                  <a:lnTo>
                    <a:pt x="4060634" y="1155700"/>
                  </a:lnTo>
                  <a:lnTo>
                    <a:pt x="4059898" y="1143000"/>
                  </a:lnTo>
                  <a:lnTo>
                    <a:pt x="4056380" y="1117600"/>
                  </a:lnTo>
                  <a:lnTo>
                    <a:pt x="4058501" y="1104900"/>
                  </a:lnTo>
                  <a:lnTo>
                    <a:pt x="4061155" y="1104900"/>
                  </a:lnTo>
                  <a:lnTo>
                    <a:pt x="4064419" y="1117600"/>
                  </a:lnTo>
                  <a:lnTo>
                    <a:pt x="4068356" y="1104900"/>
                  </a:lnTo>
                  <a:lnTo>
                    <a:pt x="4058704" y="1066800"/>
                  </a:lnTo>
                  <a:lnTo>
                    <a:pt x="4066997" y="1041400"/>
                  </a:lnTo>
                  <a:lnTo>
                    <a:pt x="4074071" y="1016000"/>
                  </a:lnTo>
                  <a:lnTo>
                    <a:pt x="4074249" y="1016000"/>
                  </a:lnTo>
                  <a:lnTo>
                    <a:pt x="4080218" y="1016000"/>
                  </a:lnTo>
                  <a:lnTo>
                    <a:pt x="4085691" y="1054100"/>
                  </a:lnTo>
                  <a:lnTo>
                    <a:pt x="4085691" y="977900"/>
                  </a:lnTo>
                  <a:lnTo>
                    <a:pt x="4088600" y="952500"/>
                  </a:lnTo>
                  <a:lnTo>
                    <a:pt x="4090047" y="939800"/>
                  </a:lnTo>
                  <a:lnTo>
                    <a:pt x="4091495" y="914400"/>
                  </a:lnTo>
                  <a:lnTo>
                    <a:pt x="4092219" y="901700"/>
                  </a:lnTo>
                  <a:lnTo>
                    <a:pt x="4092206" y="889000"/>
                  </a:lnTo>
                  <a:lnTo>
                    <a:pt x="4092194" y="863600"/>
                  </a:lnTo>
                  <a:lnTo>
                    <a:pt x="4089984" y="825500"/>
                  </a:lnTo>
                  <a:lnTo>
                    <a:pt x="4089158" y="800100"/>
                  </a:lnTo>
                  <a:lnTo>
                    <a:pt x="4085463" y="774700"/>
                  </a:lnTo>
                  <a:lnTo>
                    <a:pt x="4083037" y="762000"/>
                  </a:lnTo>
                  <a:lnTo>
                    <a:pt x="4086047" y="774700"/>
                  </a:lnTo>
                  <a:lnTo>
                    <a:pt x="4085298" y="762000"/>
                  </a:lnTo>
                  <a:lnTo>
                    <a:pt x="4078833" y="652653"/>
                  </a:lnTo>
                  <a:lnTo>
                    <a:pt x="4078833" y="889000"/>
                  </a:lnTo>
                  <a:lnTo>
                    <a:pt x="4077906" y="901700"/>
                  </a:lnTo>
                  <a:lnTo>
                    <a:pt x="4076217" y="914400"/>
                  </a:lnTo>
                  <a:lnTo>
                    <a:pt x="4078452" y="889000"/>
                  </a:lnTo>
                  <a:lnTo>
                    <a:pt x="4078833" y="889000"/>
                  </a:lnTo>
                  <a:lnTo>
                    <a:pt x="4078833" y="652653"/>
                  </a:lnTo>
                  <a:lnTo>
                    <a:pt x="4078541" y="647700"/>
                  </a:lnTo>
                  <a:lnTo>
                    <a:pt x="4081576" y="647700"/>
                  </a:lnTo>
                  <a:lnTo>
                    <a:pt x="4080980" y="596900"/>
                  </a:lnTo>
                  <a:lnTo>
                    <a:pt x="4078744" y="546100"/>
                  </a:lnTo>
                  <a:lnTo>
                    <a:pt x="4076014" y="495300"/>
                  </a:lnTo>
                  <a:lnTo>
                    <a:pt x="4073956" y="444500"/>
                  </a:lnTo>
                  <a:lnTo>
                    <a:pt x="4073728" y="381000"/>
                  </a:lnTo>
                  <a:lnTo>
                    <a:pt x="4075099" y="355600"/>
                  </a:lnTo>
                  <a:lnTo>
                    <a:pt x="4075785" y="342900"/>
                  </a:lnTo>
                  <a:lnTo>
                    <a:pt x="4076471" y="330200"/>
                  </a:lnTo>
                  <a:lnTo>
                    <a:pt x="4083367" y="266700"/>
                  </a:lnTo>
                  <a:lnTo>
                    <a:pt x="4080065" y="228600"/>
                  </a:lnTo>
                  <a:lnTo>
                    <a:pt x="4078401" y="177800"/>
                  </a:lnTo>
                  <a:lnTo>
                    <a:pt x="4078401" y="138963"/>
                  </a:lnTo>
                  <a:lnTo>
                    <a:pt x="4079976" y="88900"/>
                  </a:lnTo>
                  <a:lnTo>
                    <a:pt x="4090339" y="63500"/>
                  </a:lnTo>
                  <a:lnTo>
                    <a:pt x="4090339" y="50800"/>
                  </a:lnTo>
                  <a:lnTo>
                    <a:pt x="4090339" y="12700"/>
                  </a:lnTo>
                  <a:lnTo>
                    <a:pt x="4017949" y="12700"/>
                  </a:lnTo>
                  <a:lnTo>
                    <a:pt x="3980307" y="0"/>
                  </a:lnTo>
                  <a:lnTo>
                    <a:pt x="3877170" y="0"/>
                  </a:lnTo>
                  <a:lnTo>
                    <a:pt x="3869791" y="12700"/>
                  </a:lnTo>
                  <a:lnTo>
                    <a:pt x="3838486" y="0"/>
                  </a:lnTo>
                  <a:lnTo>
                    <a:pt x="3532721" y="0"/>
                  </a:lnTo>
                  <a:lnTo>
                    <a:pt x="3529330" y="12700"/>
                  </a:lnTo>
                  <a:lnTo>
                    <a:pt x="3386290" y="12700"/>
                  </a:lnTo>
                  <a:lnTo>
                    <a:pt x="3331832" y="25400"/>
                  </a:lnTo>
                  <a:lnTo>
                    <a:pt x="3336480" y="25400"/>
                  </a:lnTo>
                  <a:lnTo>
                    <a:pt x="3292602" y="38100"/>
                  </a:lnTo>
                  <a:lnTo>
                    <a:pt x="3241459" y="38100"/>
                  </a:lnTo>
                  <a:lnTo>
                    <a:pt x="3184829" y="25400"/>
                  </a:lnTo>
                  <a:lnTo>
                    <a:pt x="3114510" y="25400"/>
                  </a:lnTo>
                  <a:lnTo>
                    <a:pt x="3067050" y="12700"/>
                  </a:lnTo>
                  <a:lnTo>
                    <a:pt x="2970212" y="12700"/>
                  </a:lnTo>
                  <a:lnTo>
                    <a:pt x="2921736" y="25400"/>
                  </a:lnTo>
                  <a:lnTo>
                    <a:pt x="2645816" y="25400"/>
                  </a:lnTo>
                  <a:lnTo>
                    <a:pt x="2635948" y="12700"/>
                  </a:lnTo>
                  <a:lnTo>
                    <a:pt x="2625699" y="12700"/>
                  </a:lnTo>
                  <a:lnTo>
                    <a:pt x="2633853" y="25400"/>
                  </a:lnTo>
                  <a:lnTo>
                    <a:pt x="2571546" y="25400"/>
                  </a:lnTo>
                  <a:lnTo>
                    <a:pt x="2557792" y="12700"/>
                  </a:lnTo>
                  <a:lnTo>
                    <a:pt x="2527693" y="12700"/>
                  </a:lnTo>
                  <a:lnTo>
                    <a:pt x="2531414" y="25400"/>
                  </a:lnTo>
                  <a:lnTo>
                    <a:pt x="2541701" y="38100"/>
                  </a:lnTo>
                  <a:lnTo>
                    <a:pt x="2498991" y="38100"/>
                  </a:lnTo>
                  <a:lnTo>
                    <a:pt x="2474315" y="25400"/>
                  </a:lnTo>
                  <a:lnTo>
                    <a:pt x="2442489" y="38100"/>
                  </a:lnTo>
                  <a:lnTo>
                    <a:pt x="2408885" y="38100"/>
                  </a:lnTo>
                  <a:lnTo>
                    <a:pt x="2378887" y="25400"/>
                  </a:lnTo>
                  <a:lnTo>
                    <a:pt x="2344013" y="25400"/>
                  </a:lnTo>
                  <a:lnTo>
                    <a:pt x="2287244" y="38100"/>
                  </a:lnTo>
                  <a:lnTo>
                    <a:pt x="2231364" y="38100"/>
                  </a:lnTo>
                  <a:lnTo>
                    <a:pt x="2199094" y="50800"/>
                  </a:lnTo>
                  <a:lnTo>
                    <a:pt x="2101507" y="50800"/>
                  </a:lnTo>
                  <a:lnTo>
                    <a:pt x="2086140" y="38100"/>
                  </a:lnTo>
                  <a:lnTo>
                    <a:pt x="2007323" y="63500"/>
                  </a:lnTo>
                  <a:lnTo>
                    <a:pt x="1977275" y="50800"/>
                  </a:lnTo>
                  <a:lnTo>
                    <a:pt x="1961438" y="38100"/>
                  </a:lnTo>
                  <a:lnTo>
                    <a:pt x="1963496" y="38100"/>
                  </a:lnTo>
                  <a:lnTo>
                    <a:pt x="1987130" y="25400"/>
                  </a:lnTo>
                  <a:lnTo>
                    <a:pt x="1932609" y="38100"/>
                  </a:lnTo>
                  <a:lnTo>
                    <a:pt x="1872703" y="38100"/>
                  </a:lnTo>
                  <a:lnTo>
                    <a:pt x="1842808" y="50800"/>
                  </a:lnTo>
                  <a:lnTo>
                    <a:pt x="1665655" y="50800"/>
                  </a:lnTo>
                  <a:lnTo>
                    <a:pt x="1633169" y="38100"/>
                  </a:lnTo>
                  <a:lnTo>
                    <a:pt x="1155801" y="38100"/>
                  </a:lnTo>
                  <a:lnTo>
                    <a:pt x="1103706" y="25400"/>
                  </a:lnTo>
                  <a:lnTo>
                    <a:pt x="1105395" y="38100"/>
                  </a:lnTo>
                  <a:lnTo>
                    <a:pt x="992162" y="38100"/>
                  </a:lnTo>
                  <a:lnTo>
                    <a:pt x="982662" y="25400"/>
                  </a:lnTo>
                  <a:lnTo>
                    <a:pt x="776706" y="25400"/>
                  </a:lnTo>
                  <a:lnTo>
                    <a:pt x="783844" y="12700"/>
                  </a:lnTo>
                  <a:lnTo>
                    <a:pt x="714806" y="12700"/>
                  </a:lnTo>
                  <a:lnTo>
                    <a:pt x="714806" y="114300"/>
                  </a:lnTo>
                  <a:lnTo>
                    <a:pt x="669391" y="114300"/>
                  </a:lnTo>
                  <a:lnTo>
                    <a:pt x="654392" y="101600"/>
                  </a:lnTo>
                  <a:lnTo>
                    <a:pt x="699744" y="101600"/>
                  </a:lnTo>
                  <a:lnTo>
                    <a:pt x="714806" y="114300"/>
                  </a:lnTo>
                  <a:lnTo>
                    <a:pt x="714806" y="12700"/>
                  </a:lnTo>
                  <a:lnTo>
                    <a:pt x="708812" y="12700"/>
                  </a:lnTo>
                  <a:lnTo>
                    <a:pt x="673366" y="25400"/>
                  </a:lnTo>
                  <a:lnTo>
                    <a:pt x="656043" y="38100"/>
                  </a:lnTo>
                  <a:lnTo>
                    <a:pt x="648322" y="50800"/>
                  </a:lnTo>
                  <a:lnTo>
                    <a:pt x="557771" y="50800"/>
                  </a:lnTo>
                  <a:lnTo>
                    <a:pt x="530898" y="63500"/>
                  </a:lnTo>
                  <a:lnTo>
                    <a:pt x="516699" y="50800"/>
                  </a:lnTo>
                  <a:lnTo>
                    <a:pt x="514286" y="50800"/>
                  </a:lnTo>
                  <a:lnTo>
                    <a:pt x="546620" y="38100"/>
                  </a:lnTo>
                  <a:lnTo>
                    <a:pt x="341579" y="38100"/>
                  </a:lnTo>
                  <a:lnTo>
                    <a:pt x="320001" y="50800"/>
                  </a:lnTo>
                  <a:lnTo>
                    <a:pt x="82181" y="50800"/>
                  </a:lnTo>
                  <a:lnTo>
                    <a:pt x="73050" y="63500"/>
                  </a:lnTo>
                  <a:lnTo>
                    <a:pt x="53530" y="63500"/>
                  </a:lnTo>
                  <a:lnTo>
                    <a:pt x="53505" y="76200"/>
                  </a:lnTo>
                  <a:lnTo>
                    <a:pt x="53289" y="88900"/>
                  </a:lnTo>
                  <a:lnTo>
                    <a:pt x="52705" y="101600"/>
                  </a:lnTo>
                  <a:lnTo>
                    <a:pt x="51562" y="114300"/>
                  </a:lnTo>
                  <a:lnTo>
                    <a:pt x="50380" y="127000"/>
                  </a:lnTo>
                  <a:lnTo>
                    <a:pt x="49758" y="139700"/>
                  </a:lnTo>
                  <a:lnTo>
                    <a:pt x="49796" y="165100"/>
                  </a:lnTo>
                  <a:lnTo>
                    <a:pt x="49961" y="177800"/>
                  </a:lnTo>
                  <a:lnTo>
                    <a:pt x="47815" y="177800"/>
                  </a:lnTo>
                  <a:lnTo>
                    <a:pt x="42456" y="215900"/>
                  </a:lnTo>
                  <a:lnTo>
                    <a:pt x="42252" y="228600"/>
                  </a:lnTo>
                  <a:lnTo>
                    <a:pt x="41808" y="241300"/>
                  </a:lnTo>
                  <a:lnTo>
                    <a:pt x="41313" y="241300"/>
                  </a:lnTo>
                  <a:lnTo>
                    <a:pt x="41021" y="254000"/>
                  </a:lnTo>
                  <a:lnTo>
                    <a:pt x="41186" y="266700"/>
                  </a:lnTo>
                  <a:lnTo>
                    <a:pt x="41681" y="279400"/>
                  </a:lnTo>
                  <a:lnTo>
                    <a:pt x="42456" y="279400"/>
                  </a:lnTo>
                  <a:lnTo>
                    <a:pt x="43446" y="292100"/>
                  </a:lnTo>
                  <a:lnTo>
                    <a:pt x="43408" y="317500"/>
                  </a:lnTo>
                  <a:lnTo>
                    <a:pt x="41465" y="342900"/>
                  </a:lnTo>
                  <a:lnTo>
                    <a:pt x="36728" y="381000"/>
                  </a:lnTo>
                  <a:lnTo>
                    <a:pt x="49593" y="381000"/>
                  </a:lnTo>
                  <a:lnTo>
                    <a:pt x="58635" y="393700"/>
                  </a:lnTo>
                  <a:lnTo>
                    <a:pt x="56515" y="431800"/>
                  </a:lnTo>
                  <a:lnTo>
                    <a:pt x="49314" y="482600"/>
                  </a:lnTo>
                  <a:lnTo>
                    <a:pt x="43091" y="533400"/>
                  </a:lnTo>
                  <a:lnTo>
                    <a:pt x="43878" y="596900"/>
                  </a:lnTo>
                  <a:lnTo>
                    <a:pt x="51206" y="558800"/>
                  </a:lnTo>
                  <a:lnTo>
                    <a:pt x="49288" y="596900"/>
                  </a:lnTo>
                  <a:lnTo>
                    <a:pt x="35547" y="647700"/>
                  </a:lnTo>
                  <a:lnTo>
                    <a:pt x="19367" y="698500"/>
                  </a:lnTo>
                  <a:lnTo>
                    <a:pt x="10096" y="736600"/>
                  </a:lnTo>
                  <a:lnTo>
                    <a:pt x="7035" y="736600"/>
                  </a:lnTo>
                  <a:lnTo>
                    <a:pt x="4381" y="711200"/>
                  </a:lnTo>
                  <a:lnTo>
                    <a:pt x="0" y="749300"/>
                  </a:lnTo>
                  <a:lnTo>
                    <a:pt x="1651" y="774700"/>
                  </a:lnTo>
                  <a:lnTo>
                    <a:pt x="14376" y="774700"/>
                  </a:lnTo>
                  <a:lnTo>
                    <a:pt x="21082" y="787400"/>
                  </a:lnTo>
                  <a:lnTo>
                    <a:pt x="25107" y="812800"/>
                  </a:lnTo>
                  <a:lnTo>
                    <a:pt x="17640" y="825500"/>
                  </a:lnTo>
                  <a:lnTo>
                    <a:pt x="9944" y="812800"/>
                  </a:lnTo>
                  <a:lnTo>
                    <a:pt x="3619" y="825500"/>
                  </a:lnTo>
                  <a:lnTo>
                    <a:pt x="266" y="850900"/>
                  </a:lnTo>
                  <a:lnTo>
                    <a:pt x="381" y="889000"/>
                  </a:lnTo>
                  <a:lnTo>
                    <a:pt x="6375" y="939800"/>
                  </a:lnTo>
                  <a:lnTo>
                    <a:pt x="13525" y="990600"/>
                  </a:lnTo>
                  <a:lnTo>
                    <a:pt x="17119" y="1054100"/>
                  </a:lnTo>
                  <a:lnTo>
                    <a:pt x="12420" y="1117600"/>
                  </a:lnTo>
                  <a:lnTo>
                    <a:pt x="17627" y="1104900"/>
                  </a:lnTo>
                  <a:lnTo>
                    <a:pt x="22682" y="1092200"/>
                  </a:lnTo>
                  <a:lnTo>
                    <a:pt x="27432" y="1104900"/>
                  </a:lnTo>
                  <a:lnTo>
                    <a:pt x="31724" y="1117600"/>
                  </a:lnTo>
                  <a:lnTo>
                    <a:pt x="30111" y="1168400"/>
                  </a:lnTo>
                  <a:lnTo>
                    <a:pt x="24904" y="1219200"/>
                  </a:lnTo>
                  <a:lnTo>
                    <a:pt x="20053" y="1270000"/>
                  </a:lnTo>
                  <a:lnTo>
                    <a:pt x="19519" y="1308100"/>
                  </a:lnTo>
                  <a:lnTo>
                    <a:pt x="27254" y="1358900"/>
                  </a:lnTo>
                  <a:lnTo>
                    <a:pt x="25298" y="1358900"/>
                  </a:lnTo>
                  <a:lnTo>
                    <a:pt x="23507" y="1371600"/>
                  </a:lnTo>
                  <a:lnTo>
                    <a:pt x="21717" y="1371600"/>
                  </a:lnTo>
                  <a:lnTo>
                    <a:pt x="25793" y="1409700"/>
                  </a:lnTo>
                  <a:lnTo>
                    <a:pt x="30099" y="1473200"/>
                  </a:lnTo>
                  <a:lnTo>
                    <a:pt x="35572" y="1524000"/>
                  </a:lnTo>
                  <a:lnTo>
                    <a:pt x="43167" y="1562100"/>
                  </a:lnTo>
                  <a:lnTo>
                    <a:pt x="30302" y="1587500"/>
                  </a:lnTo>
                  <a:lnTo>
                    <a:pt x="27165" y="1638300"/>
                  </a:lnTo>
                  <a:lnTo>
                    <a:pt x="29959" y="1701800"/>
                  </a:lnTo>
                  <a:lnTo>
                    <a:pt x="34899" y="1752600"/>
                  </a:lnTo>
                  <a:lnTo>
                    <a:pt x="38176" y="1816100"/>
                  </a:lnTo>
                  <a:lnTo>
                    <a:pt x="36004" y="1854200"/>
                  </a:lnTo>
                  <a:lnTo>
                    <a:pt x="24574" y="1866900"/>
                  </a:lnTo>
                  <a:lnTo>
                    <a:pt x="26720" y="2019300"/>
                  </a:lnTo>
                  <a:lnTo>
                    <a:pt x="22606" y="2006600"/>
                  </a:lnTo>
                  <a:lnTo>
                    <a:pt x="22745" y="2070100"/>
                  </a:lnTo>
                  <a:lnTo>
                    <a:pt x="26416" y="2120900"/>
                  </a:lnTo>
                  <a:lnTo>
                    <a:pt x="32410" y="2146300"/>
                  </a:lnTo>
                  <a:lnTo>
                    <a:pt x="39585" y="2171700"/>
                  </a:lnTo>
                  <a:lnTo>
                    <a:pt x="37312" y="2184400"/>
                  </a:lnTo>
                  <a:lnTo>
                    <a:pt x="30835" y="2184400"/>
                  </a:lnTo>
                  <a:lnTo>
                    <a:pt x="27165" y="2247900"/>
                  </a:lnTo>
                  <a:lnTo>
                    <a:pt x="26327" y="2311400"/>
                  </a:lnTo>
                  <a:lnTo>
                    <a:pt x="28702" y="2349500"/>
                  </a:lnTo>
                  <a:lnTo>
                    <a:pt x="34709" y="2400300"/>
                  </a:lnTo>
                  <a:lnTo>
                    <a:pt x="44767" y="2463800"/>
                  </a:lnTo>
                  <a:lnTo>
                    <a:pt x="31546" y="2463800"/>
                  </a:lnTo>
                  <a:lnTo>
                    <a:pt x="32854" y="2489200"/>
                  </a:lnTo>
                  <a:lnTo>
                    <a:pt x="31127" y="2527300"/>
                  </a:lnTo>
                  <a:lnTo>
                    <a:pt x="27762" y="2578100"/>
                  </a:lnTo>
                  <a:lnTo>
                    <a:pt x="24193" y="2628900"/>
                  </a:lnTo>
                  <a:lnTo>
                    <a:pt x="21793" y="2692400"/>
                  </a:lnTo>
                  <a:lnTo>
                    <a:pt x="21996" y="2755900"/>
                  </a:lnTo>
                  <a:lnTo>
                    <a:pt x="26187" y="2819400"/>
                  </a:lnTo>
                  <a:lnTo>
                    <a:pt x="24752" y="2819400"/>
                  </a:lnTo>
                  <a:lnTo>
                    <a:pt x="22072" y="2806700"/>
                  </a:lnTo>
                  <a:lnTo>
                    <a:pt x="20294" y="2794000"/>
                  </a:lnTo>
                  <a:lnTo>
                    <a:pt x="23190" y="2857500"/>
                  </a:lnTo>
                  <a:lnTo>
                    <a:pt x="22440" y="2908300"/>
                  </a:lnTo>
                  <a:lnTo>
                    <a:pt x="19443" y="2971800"/>
                  </a:lnTo>
                  <a:lnTo>
                    <a:pt x="15582" y="3022600"/>
                  </a:lnTo>
                  <a:lnTo>
                    <a:pt x="12242" y="3086100"/>
                  </a:lnTo>
                  <a:lnTo>
                    <a:pt x="10820" y="3124200"/>
                  </a:lnTo>
                  <a:lnTo>
                    <a:pt x="12700" y="3175000"/>
                  </a:lnTo>
                  <a:lnTo>
                    <a:pt x="19265" y="3213100"/>
                  </a:lnTo>
                  <a:lnTo>
                    <a:pt x="31902" y="3238500"/>
                  </a:lnTo>
                  <a:lnTo>
                    <a:pt x="43878" y="3340100"/>
                  </a:lnTo>
                  <a:lnTo>
                    <a:pt x="46240" y="3289300"/>
                  </a:lnTo>
                  <a:lnTo>
                    <a:pt x="49860" y="3276600"/>
                  </a:lnTo>
                  <a:lnTo>
                    <a:pt x="54317" y="3289300"/>
                  </a:lnTo>
                  <a:lnTo>
                    <a:pt x="59245" y="3302000"/>
                  </a:lnTo>
                  <a:lnTo>
                    <a:pt x="64236" y="3314700"/>
                  </a:lnTo>
                  <a:lnTo>
                    <a:pt x="68897" y="3314700"/>
                  </a:lnTo>
                  <a:lnTo>
                    <a:pt x="72834" y="3302000"/>
                  </a:lnTo>
                  <a:lnTo>
                    <a:pt x="71704" y="3340100"/>
                  </a:lnTo>
                  <a:lnTo>
                    <a:pt x="66179" y="3378200"/>
                  </a:lnTo>
                  <a:lnTo>
                    <a:pt x="59512" y="3390900"/>
                  </a:lnTo>
                  <a:lnTo>
                    <a:pt x="54965" y="3378200"/>
                  </a:lnTo>
                  <a:lnTo>
                    <a:pt x="57467" y="3365500"/>
                  </a:lnTo>
                  <a:lnTo>
                    <a:pt x="46723" y="3365500"/>
                  </a:lnTo>
                  <a:lnTo>
                    <a:pt x="42329" y="3416300"/>
                  </a:lnTo>
                  <a:lnTo>
                    <a:pt x="40703" y="3467100"/>
                  </a:lnTo>
                  <a:lnTo>
                    <a:pt x="38252" y="3505200"/>
                  </a:lnTo>
                  <a:lnTo>
                    <a:pt x="31369" y="3530600"/>
                  </a:lnTo>
                  <a:lnTo>
                    <a:pt x="31203" y="3619500"/>
                  </a:lnTo>
                  <a:lnTo>
                    <a:pt x="30822" y="3670300"/>
                  </a:lnTo>
                  <a:lnTo>
                    <a:pt x="30086" y="3721100"/>
                  </a:lnTo>
                  <a:lnTo>
                    <a:pt x="25831" y="3898900"/>
                  </a:lnTo>
                  <a:lnTo>
                    <a:pt x="22606" y="4064000"/>
                  </a:lnTo>
                  <a:lnTo>
                    <a:pt x="248450" y="4076700"/>
                  </a:lnTo>
                  <a:lnTo>
                    <a:pt x="350926" y="4076700"/>
                  </a:lnTo>
                  <a:lnTo>
                    <a:pt x="322503" y="4051300"/>
                  </a:lnTo>
                  <a:lnTo>
                    <a:pt x="408647" y="4051300"/>
                  </a:lnTo>
                  <a:lnTo>
                    <a:pt x="422021" y="4064000"/>
                  </a:lnTo>
                  <a:lnTo>
                    <a:pt x="377558" y="4064000"/>
                  </a:lnTo>
                  <a:lnTo>
                    <a:pt x="407339" y="4076700"/>
                  </a:lnTo>
                  <a:lnTo>
                    <a:pt x="441464" y="4064000"/>
                  </a:lnTo>
                  <a:lnTo>
                    <a:pt x="469861" y="4064000"/>
                  </a:lnTo>
                  <a:lnTo>
                    <a:pt x="482460" y="4051300"/>
                  </a:lnTo>
                  <a:lnTo>
                    <a:pt x="520979" y="4064000"/>
                  </a:lnTo>
                  <a:lnTo>
                    <a:pt x="525183" y="4064000"/>
                  </a:lnTo>
                  <a:lnTo>
                    <a:pt x="508736" y="4076700"/>
                  </a:lnTo>
                  <a:lnTo>
                    <a:pt x="511238" y="4076700"/>
                  </a:lnTo>
                  <a:lnTo>
                    <a:pt x="536435" y="4064000"/>
                  </a:lnTo>
                  <a:lnTo>
                    <a:pt x="661212" y="4064000"/>
                  </a:lnTo>
                  <a:lnTo>
                    <a:pt x="663930" y="4076700"/>
                  </a:lnTo>
                  <a:lnTo>
                    <a:pt x="808634" y="4076700"/>
                  </a:lnTo>
                  <a:lnTo>
                    <a:pt x="765200" y="4064000"/>
                  </a:lnTo>
                  <a:lnTo>
                    <a:pt x="800671" y="4051300"/>
                  </a:lnTo>
                  <a:lnTo>
                    <a:pt x="837031" y="4051300"/>
                  </a:lnTo>
                  <a:lnTo>
                    <a:pt x="817206" y="4038600"/>
                  </a:lnTo>
                  <a:lnTo>
                    <a:pt x="850557" y="4051300"/>
                  </a:lnTo>
                  <a:lnTo>
                    <a:pt x="956652" y="4051300"/>
                  </a:lnTo>
                  <a:lnTo>
                    <a:pt x="1020445" y="4064000"/>
                  </a:lnTo>
                  <a:lnTo>
                    <a:pt x="1147089" y="4064000"/>
                  </a:lnTo>
                  <a:lnTo>
                    <a:pt x="1201000" y="4051300"/>
                  </a:lnTo>
                  <a:lnTo>
                    <a:pt x="1242656" y="4064000"/>
                  </a:lnTo>
                  <a:lnTo>
                    <a:pt x="1267587" y="4064000"/>
                  </a:lnTo>
                  <a:lnTo>
                    <a:pt x="1321536" y="4051300"/>
                  </a:lnTo>
                  <a:lnTo>
                    <a:pt x="1471358" y="4051300"/>
                  </a:lnTo>
                  <a:lnTo>
                    <a:pt x="1468856" y="4038600"/>
                  </a:lnTo>
                  <a:lnTo>
                    <a:pt x="1522450" y="4038600"/>
                  </a:lnTo>
                  <a:lnTo>
                    <a:pt x="1526514" y="4051300"/>
                  </a:lnTo>
                  <a:lnTo>
                    <a:pt x="1560791" y="4051300"/>
                  </a:lnTo>
                  <a:lnTo>
                    <a:pt x="1611807" y="4064000"/>
                  </a:lnTo>
                  <a:lnTo>
                    <a:pt x="1666074" y="4064000"/>
                  </a:lnTo>
                  <a:lnTo>
                    <a:pt x="1710105" y="4076700"/>
                  </a:lnTo>
                  <a:lnTo>
                    <a:pt x="1703908" y="4064000"/>
                  </a:lnTo>
                  <a:lnTo>
                    <a:pt x="1815084" y="4064000"/>
                  </a:lnTo>
                  <a:lnTo>
                    <a:pt x="1839442" y="4051300"/>
                  </a:lnTo>
                  <a:lnTo>
                    <a:pt x="1861312" y="4051300"/>
                  </a:lnTo>
                  <a:lnTo>
                    <a:pt x="1861997" y="4064000"/>
                  </a:lnTo>
                  <a:lnTo>
                    <a:pt x="2210854" y="4064000"/>
                  </a:lnTo>
                  <a:lnTo>
                    <a:pt x="2262073" y="4076700"/>
                  </a:lnTo>
                  <a:lnTo>
                    <a:pt x="2366022" y="4076700"/>
                  </a:lnTo>
                  <a:lnTo>
                    <a:pt x="2363609" y="4064000"/>
                  </a:lnTo>
                  <a:lnTo>
                    <a:pt x="2359837" y="4064000"/>
                  </a:lnTo>
                  <a:lnTo>
                    <a:pt x="2376919" y="4051300"/>
                  </a:lnTo>
                  <a:lnTo>
                    <a:pt x="2469146" y="4076700"/>
                  </a:lnTo>
                  <a:lnTo>
                    <a:pt x="2489644" y="4076700"/>
                  </a:lnTo>
                  <a:lnTo>
                    <a:pt x="2505849" y="4064000"/>
                  </a:lnTo>
                  <a:lnTo>
                    <a:pt x="2552319" y="4064000"/>
                  </a:lnTo>
                  <a:lnTo>
                    <a:pt x="2553639" y="4051300"/>
                  </a:lnTo>
                  <a:lnTo>
                    <a:pt x="2613723" y="4051300"/>
                  </a:lnTo>
                  <a:lnTo>
                    <a:pt x="2662872" y="4064000"/>
                  </a:lnTo>
                  <a:lnTo>
                    <a:pt x="3511499" y="4064000"/>
                  </a:lnTo>
                  <a:lnTo>
                    <a:pt x="3561308" y="4076700"/>
                  </a:lnTo>
                  <a:lnTo>
                    <a:pt x="3589274" y="4076700"/>
                  </a:lnTo>
                  <a:lnTo>
                    <a:pt x="3589998" y="4064000"/>
                  </a:lnTo>
                  <a:lnTo>
                    <a:pt x="3621900" y="4064000"/>
                  </a:lnTo>
                  <a:lnTo>
                    <a:pt x="3626167" y="4051300"/>
                  </a:lnTo>
                  <a:lnTo>
                    <a:pt x="3627082" y="4051300"/>
                  </a:lnTo>
                  <a:lnTo>
                    <a:pt x="3772573" y="4064000"/>
                  </a:lnTo>
                  <a:lnTo>
                    <a:pt x="3862311" y="4064000"/>
                  </a:lnTo>
                  <a:lnTo>
                    <a:pt x="3914190" y="4051300"/>
                  </a:lnTo>
                  <a:lnTo>
                    <a:pt x="3897490" y="4051300"/>
                  </a:lnTo>
                  <a:lnTo>
                    <a:pt x="3912197" y="4038600"/>
                  </a:lnTo>
                  <a:lnTo>
                    <a:pt x="3894417" y="4025900"/>
                  </a:lnTo>
                  <a:lnTo>
                    <a:pt x="3861600" y="4013200"/>
                  </a:lnTo>
                  <a:lnTo>
                    <a:pt x="3831247" y="4000500"/>
                  </a:lnTo>
                  <a:lnTo>
                    <a:pt x="3820820" y="3987800"/>
                  </a:lnTo>
                  <a:lnTo>
                    <a:pt x="3739261" y="3987800"/>
                  </a:lnTo>
                  <a:lnTo>
                    <a:pt x="3690607" y="3975100"/>
                  </a:lnTo>
                  <a:lnTo>
                    <a:pt x="3583533" y="3975100"/>
                  </a:lnTo>
                  <a:lnTo>
                    <a:pt x="3527539" y="3987800"/>
                  </a:lnTo>
                  <a:lnTo>
                    <a:pt x="3520173" y="3975100"/>
                  </a:lnTo>
                  <a:lnTo>
                    <a:pt x="3536340" y="3975100"/>
                  </a:lnTo>
                  <a:lnTo>
                    <a:pt x="3535400" y="3962400"/>
                  </a:lnTo>
                  <a:lnTo>
                    <a:pt x="3512515" y="3975100"/>
                  </a:lnTo>
                  <a:lnTo>
                    <a:pt x="3217811" y="3975100"/>
                  </a:lnTo>
                  <a:lnTo>
                    <a:pt x="3173158" y="3962400"/>
                  </a:lnTo>
                  <a:lnTo>
                    <a:pt x="2958312" y="3962400"/>
                  </a:lnTo>
                  <a:lnTo>
                    <a:pt x="2973146" y="3975100"/>
                  </a:lnTo>
                  <a:lnTo>
                    <a:pt x="2981375" y="3975100"/>
                  </a:lnTo>
                  <a:lnTo>
                    <a:pt x="2976715" y="3987800"/>
                  </a:lnTo>
                  <a:lnTo>
                    <a:pt x="2941624" y="3975100"/>
                  </a:lnTo>
                  <a:lnTo>
                    <a:pt x="2954807" y="3975100"/>
                  </a:lnTo>
                  <a:lnTo>
                    <a:pt x="2936570" y="3962400"/>
                  </a:lnTo>
                  <a:lnTo>
                    <a:pt x="2900400" y="3962400"/>
                  </a:lnTo>
                  <a:lnTo>
                    <a:pt x="2893606" y="3975100"/>
                  </a:lnTo>
                  <a:lnTo>
                    <a:pt x="2766301" y="3975100"/>
                  </a:lnTo>
                  <a:lnTo>
                    <a:pt x="2707805" y="3962400"/>
                  </a:lnTo>
                  <a:lnTo>
                    <a:pt x="2660929" y="3962400"/>
                  </a:lnTo>
                  <a:lnTo>
                    <a:pt x="2632672" y="3949700"/>
                  </a:lnTo>
                  <a:lnTo>
                    <a:pt x="2606560" y="3962400"/>
                  </a:lnTo>
                  <a:lnTo>
                    <a:pt x="2611691" y="3962400"/>
                  </a:lnTo>
                  <a:lnTo>
                    <a:pt x="2585669" y="3975100"/>
                  </a:lnTo>
                  <a:lnTo>
                    <a:pt x="2567800" y="3962400"/>
                  </a:lnTo>
                  <a:lnTo>
                    <a:pt x="2550998" y="3975100"/>
                  </a:lnTo>
                  <a:lnTo>
                    <a:pt x="2522321" y="3962400"/>
                  </a:lnTo>
                  <a:lnTo>
                    <a:pt x="2488768" y="3962400"/>
                  </a:lnTo>
                  <a:lnTo>
                    <a:pt x="2483624" y="3949700"/>
                  </a:lnTo>
                  <a:lnTo>
                    <a:pt x="2410345" y="3949700"/>
                  </a:lnTo>
                  <a:lnTo>
                    <a:pt x="2359850" y="3962400"/>
                  </a:lnTo>
                  <a:lnTo>
                    <a:pt x="1880095" y="3962400"/>
                  </a:lnTo>
                  <a:lnTo>
                    <a:pt x="1831111" y="3975100"/>
                  </a:lnTo>
                  <a:lnTo>
                    <a:pt x="1471422" y="3975100"/>
                  </a:lnTo>
                  <a:lnTo>
                    <a:pt x="1453121" y="3962400"/>
                  </a:lnTo>
                  <a:lnTo>
                    <a:pt x="1378394" y="3962400"/>
                  </a:lnTo>
                  <a:lnTo>
                    <a:pt x="1362786" y="3975100"/>
                  </a:lnTo>
                  <a:lnTo>
                    <a:pt x="1332941" y="3975100"/>
                  </a:lnTo>
                  <a:lnTo>
                    <a:pt x="1297076" y="3987800"/>
                  </a:lnTo>
                  <a:lnTo>
                    <a:pt x="1274914" y="3975100"/>
                  </a:lnTo>
                  <a:lnTo>
                    <a:pt x="1248219" y="3987800"/>
                  </a:lnTo>
                  <a:lnTo>
                    <a:pt x="1221155" y="3987800"/>
                  </a:lnTo>
                  <a:lnTo>
                    <a:pt x="1193711" y="4000500"/>
                  </a:lnTo>
                  <a:lnTo>
                    <a:pt x="1165898" y="4000500"/>
                  </a:lnTo>
                  <a:lnTo>
                    <a:pt x="1184681" y="3987800"/>
                  </a:lnTo>
                  <a:lnTo>
                    <a:pt x="1167384" y="3987800"/>
                  </a:lnTo>
                  <a:lnTo>
                    <a:pt x="1164158" y="3975100"/>
                  </a:lnTo>
                  <a:lnTo>
                    <a:pt x="1186459" y="3975100"/>
                  </a:lnTo>
                  <a:lnTo>
                    <a:pt x="1115593" y="3962400"/>
                  </a:lnTo>
                  <a:lnTo>
                    <a:pt x="1055878" y="3962400"/>
                  </a:lnTo>
                  <a:lnTo>
                    <a:pt x="1005205" y="3975100"/>
                  </a:lnTo>
                  <a:lnTo>
                    <a:pt x="982243" y="3975100"/>
                  </a:lnTo>
                  <a:lnTo>
                    <a:pt x="980389" y="3987800"/>
                  </a:lnTo>
                  <a:lnTo>
                    <a:pt x="984516" y="3987800"/>
                  </a:lnTo>
                  <a:lnTo>
                    <a:pt x="957529" y="4000500"/>
                  </a:lnTo>
                  <a:lnTo>
                    <a:pt x="873150" y="4000500"/>
                  </a:lnTo>
                  <a:lnTo>
                    <a:pt x="837539" y="3987800"/>
                  </a:lnTo>
                  <a:lnTo>
                    <a:pt x="797458" y="3975100"/>
                  </a:lnTo>
                  <a:lnTo>
                    <a:pt x="743318" y="3975100"/>
                  </a:lnTo>
                  <a:lnTo>
                    <a:pt x="665480" y="3962400"/>
                  </a:lnTo>
                  <a:lnTo>
                    <a:pt x="518134" y="3962400"/>
                  </a:lnTo>
                  <a:lnTo>
                    <a:pt x="493229" y="3975100"/>
                  </a:lnTo>
                  <a:lnTo>
                    <a:pt x="573786" y="3975100"/>
                  </a:lnTo>
                  <a:lnTo>
                    <a:pt x="535152" y="3987800"/>
                  </a:lnTo>
                  <a:lnTo>
                    <a:pt x="495096" y="3987800"/>
                  </a:lnTo>
                  <a:lnTo>
                    <a:pt x="451256" y="4000500"/>
                  </a:lnTo>
                  <a:lnTo>
                    <a:pt x="342709" y="4000500"/>
                  </a:lnTo>
                  <a:lnTo>
                    <a:pt x="357886" y="3987800"/>
                  </a:lnTo>
                  <a:lnTo>
                    <a:pt x="388721" y="3987800"/>
                  </a:lnTo>
                  <a:lnTo>
                    <a:pt x="404368" y="3975100"/>
                  </a:lnTo>
                  <a:lnTo>
                    <a:pt x="338836" y="3975100"/>
                  </a:lnTo>
                  <a:lnTo>
                    <a:pt x="393458" y="3962400"/>
                  </a:lnTo>
                  <a:lnTo>
                    <a:pt x="419354" y="3962400"/>
                  </a:lnTo>
                  <a:lnTo>
                    <a:pt x="423659" y="3949700"/>
                  </a:lnTo>
                  <a:lnTo>
                    <a:pt x="382244" y="3962400"/>
                  </a:lnTo>
                  <a:lnTo>
                    <a:pt x="217601" y="3962400"/>
                  </a:lnTo>
                  <a:lnTo>
                    <a:pt x="223139" y="3949700"/>
                  </a:lnTo>
                  <a:lnTo>
                    <a:pt x="194716" y="3962400"/>
                  </a:lnTo>
                  <a:lnTo>
                    <a:pt x="175958" y="3962400"/>
                  </a:lnTo>
                  <a:lnTo>
                    <a:pt x="176999" y="3949700"/>
                  </a:lnTo>
                  <a:lnTo>
                    <a:pt x="151168" y="3949700"/>
                  </a:lnTo>
                  <a:lnTo>
                    <a:pt x="146545" y="3938092"/>
                  </a:lnTo>
                  <a:lnTo>
                    <a:pt x="143611" y="3949700"/>
                  </a:lnTo>
                  <a:lnTo>
                    <a:pt x="139141" y="3949700"/>
                  </a:lnTo>
                  <a:lnTo>
                    <a:pt x="129489" y="3962400"/>
                  </a:lnTo>
                  <a:lnTo>
                    <a:pt x="119316" y="3962400"/>
                  </a:lnTo>
                  <a:lnTo>
                    <a:pt x="118783" y="3949700"/>
                  </a:lnTo>
                  <a:lnTo>
                    <a:pt x="119316" y="3937000"/>
                  </a:lnTo>
                  <a:lnTo>
                    <a:pt x="120904" y="3924300"/>
                  </a:lnTo>
                  <a:lnTo>
                    <a:pt x="122034" y="3924300"/>
                  </a:lnTo>
                  <a:lnTo>
                    <a:pt x="123748" y="3911600"/>
                  </a:lnTo>
                  <a:lnTo>
                    <a:pt x="127698" y="3911600"/>
                  </a:lnTo>
                  <a:lnTo>
                    <a:pt x="129311" y="3898900"/>
                  </a:lnTo>
                  <a:lnTo>
                    <a:pt x="132702" y="3898900"/>
                  </a:lnTo>
                  <a:lnTo>
                    <a:pt x="139598" y="3873500"/>
                  </a:lnTo>
                  <a:lnTo>
                    <a:pt x="145478" y="3848100"/>
                  </a:lnTo>
                  <a:lnTo>
                    <a:pt x="147891" y="3822700"/>
                  </a:lnTo>
                  <a:lnTo>
                    <a:pt x="149098" y="3810000"/>
                  </a:lnTo>
                  <a:lnTo>
                    <a:pt x="149148" y="3746500"/>
                  </a:lnTo>
                  <a:lnTo>
                    <a:pt x="148602" y="3771900"/>
                  </a:lnTo>
                  <a:lnTo>
                    <a:pt x="145237" y="3797300"/>
                  </a:lnTo>
                  <a:lnTo>
                    <a:pt x="140423" y="3822700"/>
                  </a:lnTo>
                  <a:lnTo>
                    <a:pt x="135559" y="3810000"/>
                  </a:lnTo>
                  <a:lnTo>
                    <a:pt x="137439" y="3771900"/>
                  </a:lnTo>
                  <a:lnTo>
                    <a:pt x="140423" y="3746500"/>
                  </a:lnTo>
                  <a:lnTo>
                    <a:pt x="144500" y="3721100"/>
                  </a:lnTo>
                  <a:lnTo>
                    <a:pt x="149682" y="3695700"/>
                  </a:lnTo>
                  <a:lnTo>
                    <a:pt x="149034" y="3683000"/>
                  </a:lnTo>
                  <a:lnTo>
                    <a:pt x="147751" y="3657600"/>
                  </a:lnTo>
                  <a:lnTo>
                    <a:pt x="144818" y="3644900"/>
                  </a:lnTo>
                  <a:lnTo>
                    <a:pt x="141173" y="3657600"/>
                  </a:lnTo>
                  <a:lnTo>
                    <a:pt x="137096" y="3670300"/>
                  </a:lnTo>
                  <a:lnTo>
                    <a:pt x="132867" y="3683000"/>
                  </a:lnTo>
                  <a:lnTo>
                    <a:pt x="128778" y="3670300"/>
                  </a:lnTo>
                  <a:lnTo>
                    <a:pt x="134277" y="3632200"/>
                  </a:lnTo>
                  <a:lnTo>
                    <a:pt x="130848" y="3606800"/>
                  </a:lnTo>
                  <a:lnTo>
                    <a:pt x="123571" y="3581400"/>
                  </a:lnTo>
                  <a:lnTo>
                    <a:pt x="117513" y="3556000"/>
                  </a:lnTo>
                  <a:lnTo>
                    <a:pt x="130378" y="3556000"/>
                  </a:lnTo>
                  <a:lnTo>
                    <a:pt x="131597" y="3505200"/>
                  </a:lnTo>
                  <a:lnTo>
                    <a:pt x="129794" y="3479800"/>
                  </a:lnTo>
                  <a:lnTo>
                    <a:pt x="125984" y="3467100"/>
                  </a:lnTo>
                  <a:lnTo>
                    <a:pt x="121221" y="3467100"/>
                  </a:lnTo>
                  <a:lnTo>
                    <a:pt x="116547" y="3454400"/>
                  </a:lnTo>
                  <a:lnTo>
                    <a:pt x="112991" y="3441700"/>
                  </a:lnTo>
                  <a:lnTo>
                    <a:pt x="111594" y="3416300"/>
                  </a:lnTo>
                  <a:lnTo>
                    <a:pt x="112801" y="3390900"/>
                  </a:lnTo>
                  <a:lnTo>
                    <a:pt x="113398" y="3378200"/>
                  </a:lnTo>
                  <a:lnTo>
                    <a:pt x="131279" y="3441700"/>
                  </a:lnTo>
                  <a:lnTo>
                    <a:pt x="127406" y="3378200"/>
                  </a:lnTo>
                  <a:lnTo>
                    <a:pt x="126631" y="3365500"/>
                  </a:lnTo>
                  <a:lnTo>
                    <a:pt x="141287" y="3390900"/>
                  </a:lnTo>
                  <a:lnTo>
                    <a:pt x="138671" y="3365500"/>
                  </a:lnTo>
                  <a:lnTo>
                    <a:pt x="136055" y="3340100"/>
                  </a:lnTo>
                  <a:lnTo>
                    <a:pt x="133667" y="3302000"/>
                  </a:lnTo>
                  <a:lnTo>
                    <a:pt x="133946" y="3276600"/>
                  </a:lnTo>
                  <a:lnTo>
                    <a:pt x="134099" y="3263900"/>
                  </a:lnTo>
                  <a:lnTo>
                    <a:pt x="136537" y="3225800"/>
                  </a:lnTo>
                  <a:lnTo>
                    <a:pt x="137350" y="3213100"/>
                  </a:lnTo>
                  <a:lnTo>
                    <a:pt x="129844" y="3225800"/>
                  </a:lnTo>
                  <a:lnTo>
                    <a:pt x="122161" y="3213100"/>
                  </a:lnTo>
                  <a:lnTo>
                    <a:pt x="116090" y="3187700"/>
                  </a:lnTo>
                  <a:lnTo>
                    <a:pt x="113398" y="3149600"/>
                  </a:lnTo>
                  <a:lnTo>
                    <a:pt x="118541" y="3136900"/>
                  </a:lnTo>
                  <a:lnTo>
                    <a:pt x="122199" y="3136900"/>
                  </a:lnTo>
                  <a:lnTo>
                    <a:pt x="124053" y="3124200"/>
                  </a:lnTo>
                  <a:lnTo>
                    <a:pt x="123774" y="3086100"/>
                  </a:lnTo>
                  <a:lnTo>
                    <a:pt x="128104" y="3086100"/>
                  </a:lnTo>
                  <a:lnTo>
                    <a:pt x="131445" y="3098800"/>
                  </a:lnTo>
                  <a:lnTo>
                    <a:pt x="133769" y="3111500"/>
                  </a:lnTo>
                  <a:lnTo>
                    <a:pt x="135089" y="3124200"/>
                  </a:lnTo>
                  <a:lnTo>
                    <a:pt x="135382" y="3136900"/>
                  </a:lnTo>
                  <a:lnTo>
                    <a:pt x="134632" y="3136900"/>
                  </a:lnTo>
                  <a:lnTo>
                    <a:pt x="132854" y="3149600"/>
                  </a:lnTo>
                  <a:lnTo>
                    <a:pt x="130022" y="3162300"/>
                  </a:lnTo>
                  <a:lnTo>
                    <a:pt x="133159" y="3162300"/>
                  </a:lnTo>
                  <a:lnTo>
                    <a:pt x="139217" y="3187700"/>
                  </a:lnTo>
                  <a:lnTo>
                    <a:pt x="142354" y="3187700"/>
                  </a:lnTo>
                  <a:lnTo>
                    <a:pt x="146354" y="3149600"/>
                  </a:lnTo>
                  <a:lnTo>
                    <a:pt x="146621" y="3111500"/>
                  </a:lnTo>
                  <a:lnTo>
                    <a:pt x="145707" y="3086100"/>
                  </a:lnTo>
                  <a:lnTo>
                    <a:pt x="145249" y="3073400"/>
                  </a:lnTo>
                  <a:lnTo>
                    <a:pt x="144322" y="3035300"/>
                  </a:lnTo>
                  <a:lnTo>
                    <a:pt x="144081" y="3048000"/>
                  </a:lnTo>
                  <a:lnTo>
                    <a:pt x="143497" y="3060700"/>
                  </a:lnTo>
                  <a:lnTo>
                    <a:pt x="142570" y="3060700"/>
                  </a:lnTo>
                  <a:lnTo>
                    <a:pt x="141287" y="3073400"/>
                  </a:lnTo>
                  <a:lnTo>
                    <a:pt x="123405" y="2946400"/>
                  </a:lnTo>
                  <a:lnTo>
                    <a:pt x="126873" y="2933700"/>
                  </a:lnTo>
                  <a:lnTo>
                    <a:pt x="130073" y="2933700"/>
                  </a:lnTo>
                  <a:lnTo>
                    <a:pt x="133057" y="2946400"/>
                  </a:lnTo>
                  <a:lnTo>
                    <a:pt x="135928" y="2959100"/>
                  </a:lnTo>
                  <a:lnTo>
                    <a:pt x="134162" y="2933700"/>
                  </a:lnTo>
                  <a:lnTo>
                    <a:pt x="131584" y="2921000"/>
                  </a:lnTo>
                  <a:lnTo>
                    <a:pt x="129082" y="2895600"/>
                  </a:lnTo>
                  <a:lnTo>
                    <a:pt x="127520" y="2870200"/>
                  </a:lnTo>
                  <a:lnTo>
                    <a:pt x="135394" y="2882900"/>
                  </a:lnTo>
                  <a:lnTo>
                    <a:pt x="142798" y="2882900"/>
                  </a:lnTo>
                  <a:lnTo>
                    <a:pt x="149136" y="2908300"/>
                  </a:lnTo>
                  <a:lnTo>
                    <a:pt x="153797" y="2933700"/>
                  </a:lnTo>
                  <a:lnTo>
                    <a:pt x="147980" y="2870200"/>
                  </a:lnTo>
                  <a:lnTo>
                    <a:pt x="143344" y="2819400"/>
                  </a:lnTo>
                  <a:lnTo>
                    <a:pt x="142176" y="2806700"/>
                  </a:lnTo>
                  <a:lnTo>
                    <a:pt x="146151" y="2794000"/>
                  </a:lnTo>
                  <a:lnTo>
                    <a:pt x="150672" y="2781300"/>
                  </a:lnTo>
                  <a:lnTo>
                    <a:pt x="155041" y="2768600"/>
                  </a:lnTo>
                  <a:lnTo>
                    <a:pt x="158623" y="2768600"/>
                  </a:lnTo>
                  <a:lnTo>
                    <a:pt x="158965" y="2717800"/>
                  </a:lnTo>
                  <a:lnTo>
                    <a:pt x="154673" y="2667000"/>
                  </a:lnTo>
                  <a:lnTo>
                    <a:pt x="148996" y="2616200"/>
                  </a:lnTo>
                  <a:lnTo>
                    <a:pt x="145173" y="2565400"/>
                  </a:lnTo>
                  <a:lnTo>
                    <a:pt x="146469" y="2501900"/>
                  </a:lnTo>
                  <a:lnTo>
                    <a:pt x="144183" y="2501900"/>
                  </a:lnTo>
                  <a:lnTo>
                    <a:pt x="142506" y="2489200"/>
                  </a:lnTo>
                  <a:lnTo>
                    <a:pt x="141414" y="2476500"/>
                  </a:lnTo>
                  <a:lnTo>
                    <a:pt x="140931" y="2476500"/>
                  </a:lnTo>
                  <a:lnTo>
                    <a:pt x="143281" y="2425700"/>
                  </a:lnTo>
                  <a:lnTo>
                    <a:pt x="146304" y="2374900"/>
                  </a:lnTo>
                  <a:lnTo>
                    <a:pt x="148158" y="2324100"/>
                  </a:lnTo>
                  <a:lnTo>
                    <a:pt x="146977" y="2273300"/>
                  </a:lnTo>
                  <a:lnTo>
                    <a:pt x="140931" y="2209800"/>
                  </a:lnTo>
                  <a:lnTo>
                    <a:pt x="162369" y="2159000"/>
                  </a:lnTo>
                  <a:lnTo>
                    <a:pt x="159689" y="2133600"/>
                  </a:lnTo>
                  <a:lnTo>
                    <a:pt x="155613" y="2133600"/>
                  </a:lnTo>
                  <a:lnTo>
                    <a:pt x="150660" y="2146300"/>
                  </a:lnTo>
                  <a:lnTo>
                    <a:pt x="145275" y="2159000"/>
                  </a:lnTo>
                  <a:lnTo>
                    <a:pt x="139954" y="2159000"/>
                  </a:lnTo>
                  <a:lnTo>
                    <a:pt x="135191" y="2146300"/>
                  </a:lnTo>
                  <a:lnTo>
                    <a:pt x="131457" y="2108200"/>
                  </a:lnTo>
                  <a:lnTo>
                    <a:pt x="131483" y="2057400"/>
                  </a:lnTo>
                  <a:lnTo>
                    <a:pt x="137871" y="2044700"/>
                  </a:lnTo>
                  <a:lnTo>
                    <a:pt x="146354" y="2044700"/>
                  </a:lnTo>
                  <a:lnTo>
                    <a:pt x="152717" y="2032000"/>
                  </a:lnTo>
                  <a:lnTo>
                    <a:pt x="149974" y="2019300"/>
                  </a:lnTo>
                  <a:lnTo>
                    <a:pt x="144462" y="1993900"/>
                  </a:lnTo>
                  <a:lnTo>
                    <a:pt x="136677" y="1943100"/>
                  </a:lnTo>
                  <a:lnTo>
                    <a:pt x="133515" y="1879600"/>
                  </a:lnTo>
                  <a:lnTo>
                    <a:pt x="139141" y="1828800"/>
                  </a:lnTo>
                  <a:lnTo>
                    <a:pt x="140906" y="1841500"/>
                  </a:lnTo>
                  <a:lnTo>
                    <a:pt x="141262" y="1866900"/>
                  </a:lnTo>
                  <a:lnTo>
                    <a:pt x="141173" y="1879600"/>
                  </a:lnTo>
                  <a:lnTo>
                    <a:pt x="141643" y="1905000"/>
                  </a:lnTo>
                  <a:lnTo>
                    <a:pt x="152006" y="1828800"/>
                  </a:lnTo>
                  <a:lnTo>
                    <a:pt x="161531" y="1892300"/>
                  </a:lnTo>
                  <a:lnTo>
                    <a:pt x="166166" y="1917700"/>
                  </a:lnTo>
                  <a:lnTo>
                    <a:pt x="170205" y="1930400"/>
                  </a:lnTo>
                  <a:lnTo>
                    <a:pt x="177927" y="1905000"/>
                  </a:lnTo>
                  <a:lnTo>
                    <a:pt x="165061" y="1892300"/>
                  </a:lnTo>
                  <a:lnTo>
                    <a:pt x="159715" y="1841500"/>
                  </a:lnTo>
                  <a:lnTo>
                    <a:pt x="158102" y="1778000"/>
                  </a:lnTo>
                  <a:lnTo>
                    <a:pt x="156451" y="1714500"/>
                  </a:lnTo>
                  <a:lnTo>
                    <a:pt x="150964" y="1663700"/>
                  </a:lnTo>
                  <a:lnTo>
                    <a:pt x="137883" y="1651000"/>
                  </a:lnTo>
                  <a:lnTo>
                    <a:pt x="145567" y="1600200"/>
                  </a:lnTo>
                  <a:lnTo>
                    <a:pt x="145846" y="1612900"/>
                  </a:lnTo>
                  <a:lnTo>
                    <a:pt x="146418" y="1612900"/>
                  </a:lnTo>
                  <a:lnTo>
                    <a:pt x="146926" y="1625600"/>
                  </a:lnTo>
                  <a:lnTo>
                    <a:pt x="149783" y="1600200"/>
                  </a:lnTo>
                  <a:lnTo>
                    <a:pt x="151180" y="1587500"/>
                  </a:lnTo>
                  <a:lnTo>
                    <a:pt x="145808" y="1562100"/>
                  </a:lnTo>
                  <a:lnTo>
                    <a:pt x="136245" y="1536700"/>
                  </a:lnTo>
                  <a:lnTo>
                    <a:pt x="127838" y="1511300"/>
                  </a:lnTo>
                  <a:lnTo>
                    <a:pt x="125907" y="1460500"/>
                  </a:lnTo>
                  <a:lnTo>
                    <a:pt x="128447" y="1435100"/>
                  </a:lnTo>
                  <a:lnTo>
                    <a:pt x="131546" y="1422400"/>
                  </a:lnTo>
                  <a:lnTo>
                    <a:pt x="134912" y="1409700"/>
                  </a:lnTo>
                  <a:lnTo>
                    <a:pt x="138239" y="1422400"/>
                  </a:lnTo>
                  <a:lnTo>
                    <a:pt x="136969" y="1409700"/>
                  </a:lnTo>
                  <a:lnTo>
                    <a:pt x="129311" y="1333500"/>
                  </a:lnTo>
                  <a:lnTo>
                    <a:pt x="130390" y="1320800"/>
                  </a:lnTo>
                  <a:lnTo>
                    <a:pt x="132702" y="1320800"/>
                  </a:lnTo>
                  <a:lnTo>
                    <a:pt x="134886" y="1333500"/>
                  </a:lnTo>
                  <a:lnTo>
                    <a:pt x="135559" y="1346200"/>
                  </a:lnTo>
                  <a:lnTo>
                    <a:pt x="134810" y="1320800"/>
                  </a:lnTo>
                  <a:lnTo>
                    <a:pt x="131813" y="1219200"/>
                  </a:lnTo>
                  <a:lnTo>
                    <a:pt x="132880" y="1219200"/>
                  </a:lnTo>
                  <a:lnTo>
                    <a:pt x="128155" y="1193800"/>
                  </a:lnTo>
                  <a:lnTo>
                    <a:pt x="123075" y="1181100"/>
                  </a:lnTo>
                  <a:lnTo>
                    <a:pt x="118427" y="1155700"/>
                  </a:lnTo>
                  <a:lnTo>
                    <a:pt x="115011" y="1143000"/>
                  </a:lnTo>
                  <a:lnTo>
                    <a:pt x="117881" y="1130300"/>
                  </a:lnTo>
                  <a:lnTo>
                    <a:pt x="119481" y="1130300"/>
                  </a:lnTo>
                  <a:lnTo>
                    <a:pt x="120942" y="1143000"/>
                  </a:lnTo>
                  <a:lnTo>
                    <a:pt x="123405" y="1143000"/>
                  </a:lnTo>
                  <a:lnTo>
                    <a:pt x="121666" y="1130300"/>
                  </a:lnTo>
                  <a:lnTo>
                    <a:pt x="116408" y="1092200"/>
                  </a:lnTo>
                  <a:lnTo>
                    <a:pt x="114655" y="1079500"/>
                  </a:lnTo>
                  <a:lnTo>
                    <a:pt x="121437" y="1066800"/>
                  </a:lnTo>
                  <a:lnTo>
                    <a:pt x="127139" y="1079500"/>
                  </a:lnTo>
                  <a:lnTo>
                    <a:pt x="131064" y="1117600"/>
                  </a:lnTo>
                  <a:lnTo>
                    <a:pt x="132524" y="1155700"/>
                  </a:lnTo>
                  <a:lnTo>
                    <a:pt x="145478" y="1117600"/>
                  </a:lnTo>
                  <a:lnTo>
                    <a:pt x="146126" y="1092200"/>
                  </a:lnTo>
                  <a:lnTo>
                    <a:pt x="141503" y="1066800"/>
                  </a:lnTo>
                  <a:lnTo>
                    <a:pt x="138684" y="1016000"/>
                  </a:lnTo>
                  <a:lnTo>
                    <a:pt x="141084" y="990600"/>
                  </a:lnTo>
                  <a:lnTo>
                    <a:pt x="144678" y="952500"/>
                  </a:lnTo>
                  <a:lnTo>
                    <a:pt x="149326" y="1016000"/>
                  </a:lnTo>
                  <a:lnTo>
                    <a:pt x="160337" y="977900"/>
                  </a:lnTo>
                  <a:lnTo>
                    <a:pt x="163664" y="952500"/>
                  </a:lnTo>
                  <a:lnTo>
                    <a:pt x="165315" y="939800"/>
                  </a:lnTo>
                  <a:lnTo>
                    <a:pt x="168833" y="901700"/>
                  </a:lnTo>
                  <a:lnTo>
                    <a:pt x="175425" y="850900"/>
                  </a:lnTo>
                  <a:lnTo>
                    <a:pt x="169354" y="863600"/>
                  </a:lnTo>
                  <a:lnTo>
                    <a:pt x="160464" y="901700"/>
                  </a:lnTo>
                  <a:lnTo>
                    <a:pt x="150456" y="939800"/>
                  </a:lnTo>
                  <a:lnTo>
                    <a:pt x="141046" y="939800"/>
                  </a:lnTo>
                  <a:lnTo>
                    <a:pt x="139725" y="937437"/>
                  </a:lnTo>
                  <a:lnTo>
                    <a:pt x="139725" y="977900"/>
                  </a:lnTo>
                  <a:lnTo>
                    <a:pt x="136639" y="990600"/>
                  </a:lnTo>
                  <a:lnTo>
                    <a:pt x="129247" y="977900"/>
                  </a:lnTo>
                  <a:lnTo>
                    <a:pt x="127762" y="965200"/>
                  </a:lnTo>
                  <a:lnTo>
                    <a:pt x="129870" y="939800"/>
                  </a:lnTo>
                  <a:lnTo>
                    <a:pt x="133235" y="927100"/>
                  </a:lnTo>
                  <a:lnTo>
                    <a:pt x="135978" y="939800"/>
                  </a:lnTo>
                  <a:lnTo>
                    <a:pt x="138823" y="965200"/>
                  </a:lnTo>
                  <a:lnTo>
                    <a:pt x="139725" y="977900"/>
                  </a:lnTo>
                  <a:lnTo>
                    <a:pt x="139725" y="937437"/>
                  </a:lnTo>
                  <a:lnTo>
                    <a:pt x="133959" y="927100"/>
                  </a:lnTo>
                  <a:lnTo>
                    <a:pt x="135864" y="901700"/>
                  </a:lnTo>
                  <a:lnTo>
                    <a:pt x="135966" y="876300"/>
                  </a:lnTo>
                  <a:lnTo>
                    <a:pt x="134264" y="850900"/>
                  </a:lnTo>
                  <a:lnTo>
                    <a:pt x="130733" y="825500"/>
                  </a:lnTo>
                  <a:lnTo>
                    <a:pt x="137693" y="825500"/>
                  </a:lnTo>
                  <a:lnTo>
                    <a:pt x="140385" y="800100"/>
                  </a:lnTo>
                  <a:lnTo>
                    <a:pt x="140538" y="774700"/>
                  </a:lnTo>
                  <a:lnTo>
                    <a:pt x="139852" y="736600"/>
                  </a:lnTo>
                  <a:lnTo>
                    <a:pt x="157721" y="736600"/>
                  </a:lnTo>
                  <a:lnTo>
                    <a:pt x="153339" y="711200"/>
                  </a:lnTo>
                  <a:lnTo>
                    <a:pt x="148005" y="698500"/>
                  </a:lnTo>
                  <a:lnTo>
                    <a:pt x="142163" y="673100"/>
                  </a:lnTo>
                  <a:lnTo>
                    <a:pt x="136283" y="660400"/>
                  </a:lnTo>
                  <a:lnTo>
                    <a:pt x="139471" y="622300"/>
                  </a:lnTo>
                  <a:lnTo>
                    <a:pt x="145770" y="596900"/>
                  </a:lnTo>
                  <a:lnTo>
                    <a:pt x="153847" y="584200"/>
                  </a:lnTo>
                  <a:lnTo>
                    <a:pt x="162369" y="571500"/>
                  </a:lnTo>
                  <a:lnTo>
                    <a:pt x="162026" y="546100"/>
                  </a:lnTo>
                  <a:lnTo>
                    <a:pt x="154876" y="546100"/>
                  </a:lnTo>
                  <a:lnTo>
                    <a:pt x="149720" y="558800"/>
                  </a:lnTo>
                  <a:lnTo>
                    <a:pt x="144614" y="571500"/>
                  </a:lnTo>
                  <a:lnTo>
                    <a:pt x="140398" y="558800"/>
                  </a:lnTo>
                  <a:lnTo>
                    <a:pt x="137883" y="520700"/>
                  </a:lnTo>
                  <a:lnTo>
                    <a:pt x="140347" y="482600"/>
                  </a:lnTo>
                  <a:lnTo>
                    <a:pt x="140055" y="431800"/>
                  </a:lnTo>
                  <a:lnTo>
                    <a:pt x="137477" y="393700"/>
                  </a:lnTo>
                  <a:lnTo>
                    <a:pt x="133032" y="342900"/>
                  </a:lnTo>
                  <a:lnTo>
                    <a:pt x="127165" y="292100"/>
                  </a:lnTo>
                  <a:lnTo>
                    <a:pt x="131381" y="266700"/>
                  </a:lnTo>
                  <a:lnTo>
                    <a:pt x="135255" y="266700"/>
                  </a:lnTo>
                  <a:lnTo>
                    <a:pt x="138925" y="279400"/>
                  </a:lnTo>
                  <a:lnTo>
                    <a:pt x="142532" y="279400"/>
                  </a:lnTo>
                  <a:lnTo>
                    <a:pt x="138785" y="266700"/>
                  </a:lnTo>
                  <a:lnTo>
                    <a:pt x="127520" y="228600"/>
                  </a:lnTo>
                  <a:lnTo>
                    <a:pt x="127520" y="215900"/>
                  </a:lnTo>
                  <a:lnTo>
                    <a:pt x="131851" y="215900"/>
                  </a:lnTo>
                  <a:lnTo>
                    <a:pt x="129133" y="203200"/>
                  </a:lnTo>
                  <a:lnTo>
                    <a:pt x="126136" y="203200"/>
                  </a:lnTo>
                  <a:lnTo>
                    <a:pt x="123050" y="190500"/>
                  </a:lnTo>
                  <a:lnTo>
                    <a:pt x="116979" y="190500"/>
                  </a:lnTo>
                  <a:lnTo>
                    <a:pt x="114274" y="177800"/>
                  </a:lnTo>
                  <a:lnTo>
                    <a:pt x="112725" y="165100"/>
                  </a:lnTo>
                  <a:lnTo>
                    <a:pt x="112331" y="165100"/>
                  </a:lnTo>
                  <a:lnTo>
                    <a:pt x="108331" y="152400"/>
                  </a:lnTo>
                  <a:lnTo>
                    <a:pt x="107975" y="139700"/>
                  </a:lnTo>
                  <a:lnTo>
                    <a:pt x="110197" y="139700"/>
                  </a:lnTo>
                  <a:lnTo>
                    <a:pt x="113944" y="127000"/>
                  </a:lnTo>
                  <a:lnTo>
                    <a:pt x="226466" y="127000"/>
                  </a:lnTo>
                  <a:lnTo>
                    <a:pt x="220167" y="139700"/>
                  </a:lnTo>
                  <a:lnTo>
                    <a:pt x="267258" y="139700"/>
                  </a:lnTo>
                  <a:lnTo>
                    <a:pt x="314909" y="127000"/>
                  </a:lnTo>
                  <a:lnTo>
                    <a:pt x="362343" y="127000"/>
                  </a:lnTo>
                  <a:lnTo>
                    <a:pt x="409549" y="114300"/>
                  </a:lnTo>
                  <a:lnTo>
                    <a:pt x="488899" y="127000"/>
                  </a:lnTo>
                  <a:lnTo>
                    <a:pt x="467855" y="114300"/>
                  </a:lnTo>
                  <a:lnTo>
                    <a:pt x="483247" y="101600"/>
                  </a:lnTo>
                  <a:lnTo>
                    <a:pt x="521792" y="88900"/>
                  </a:lnTo>
                  <a:lnTo>
                    <a:pt x="570217" y="88900"/>
                  </a:lnTo>
                  <a:lnTo>
                    <a:pt x="555307" y="76200"/>
                  </a:lnTo>
                  <a:lnTo>
                    <a:pt x="520001" y="76200"/>
                  </a:lnTo>
                  <a:lnTo>
                    <a:pt x="624014" y="63500"/>
                  </a:lnTo>
                  <a:lnTo>
                    <a:pt x="627634" y="63500"/>
                  </a:lnTo>
                  <a:lnTo>
                    <a:pt x="620344" y="76200"/>
                  </a:lnTo>
                  <a:lnTo>
                    <a:pt x="646188" y="76200"/>
                  </a:lnTo>
                  <a:lnTo>
                    <a:pt x="647674" y="88900"/>
                  </a:lnTo>
                  <a:lnTo>
                    <a:pt x="637197" y="88900"/>
                  </a:lnTo>
                  <a:lnTo>
                    <a:pt x="619366" y="101600"/>
                  </a:lnTo>
                  <a:lnTo>
                    <a:pt x="581837" y="88900"/>
                  </a:lnTo>
                  <a:lnTo>
                    <a:pt x="563295" y="101600"/>
                  </a:lnTo>
                  <a:lnTo>
                    <a:pt x="548017" y="101600"/>
                  </a:lnTo>
                  <a:lnTo>
                    <a:pt x="538556" y="114300"/>
                  </a:lnTo>
                  <a:lnTo>
                    <a:pt x="564857" y="114300"/>
                  </a:lnTo>
                  <a:lnTo>
                    <a:pt x="560565" y="127000"/>
                  </a:lnTo>
                  <a:lnTo>
                    <a:pt x="579805" y="127000"/>
                  </a:lnTo>
                  <a:lnTo>
                    <a:pt x="587590" y="114300"/>
                  </a:lnTo>
                  <a:lnTo>
                    <a:pt x="595236" y="114300"/>
                  </a:lnTo>
                  <a:lnTo>
                    <a:pt x="618832" y="139700"/>
                  </a:lnTo>
                  <a:lnTo>
                    <a:pt x="624547" y="127000"/>
                  </a:lnTo>
                  <a:lnTo>
                    <a:pt x="760730" y="139700"/>
                  </a:lnTo>
                  <a:lnTo>
                    <a:pt x="801941" y="127000"/>
                  </a:lnTo>
                  <a:lnTo>
                    <a:pt x="843038" y="127000"/>
                  </a:lnTo>
                  <a:lnTo>
                    <a:pt x="885482" y="114300"/>
                  </a:lnTo>
                  <a:lnTo>
                    <a:pt x="930694" y="101600"/>
                  </a:lnTo>
                  <a:lnTo>
                    <a:pt x="980122" y="101600"/>
                  </a:lnTo>
                  <a:lnTo>
                    <a:pt x="1035227" y="88900"/>
                  </a:lnTo>
                  <a:lnTo>
                    <a:pt x="1079919" y="88900"/>
                  </a:lnTo>
                  <a:lnTo>
                    <a:pt x="1078661" y="101600"/>
                  </a:lnTo>
                  <a:lnTo>
                    <a:pt x="1084199" y="114300"/>
                  </a:lnTo>
                  <a:lnTo>
                    <a:pt x="1087081" y="127000"/>
                  </a:lnTo>
                  <a:lnTo>
                    <a:pt x="1049324" y="114300"/>
                  </a:lnTo>
                  <a:lnTo>
                    <a:pt x="1001382" y="114300"/>
                  </a:lnTo>
                  <a:lnTo>
                    <a:pt x="946340" y="127000"/>
                  </a:lnTo>
                  <a:lnTo>
                    <a:pt x="909828" y="127000"/>
                  </a:lnTo>
                  <a:lnTo>
                    <a:pt x="917435" y="138963"/>
                  </a:lnTo>
                  <a:lnTo>
                    <a:pt x="1052233" y="127000"/>
                  </a:lnTo>
                  <a:lnTo>
                    <a:pt x="1056208" y="127000"/>
                  </a:lnTo>
                  <a:lnTo>
                    <a:pt x="1070889" y="139700"/>
                  </a:lnTo>
                  <a:lnTo>
                    <a:pt x="1119962" y="139700"/>
                  </a:lnTo>
                  <a:lnTo>
                    <a:pt x="1120736" y="127000"/>
                  </a:lnTo>
                  <a:lnTo>
                    <a:pt x="1149184" y="127000"/>
                  </a:lnTo>
                  <a:lnTo>
                    <a:pt x="1193711" y="114300"/>
                  </a:lnTo>
                  <a:lnTo>
                    <a:pt x="1283347" y="114300"/>
                  </a:lnTo>
                  <a:lnTo>
                    <a:pt x="1271854" y="127000"/>
                  </a:lnTo>
                  <a:lnTo>
                    <a:pt x="1203248" y="127000"/>
                  </a:lnTo>
                  <a:lnTo>
                    <a:pt x="1253299" y="139700"/>
                  </a:lnTo>
                  <a:lnTo>
                    <a:pt x="1332331" y="114300"/>
                  </a:lnTo>
                  <a:lnTo>
                    <a:pt x="1461973" y="114300"/>
                  </a:lnTo>
                  <a:lnTo>
                    <a:pt x="1464551" y="127000"/>
                  </a:lnTo>
                  <a:lnTo>
                    <a:pt x="1698269" y="127000"/>
                  </a:lnTo>
                  <a:lnTo>
                    <a:pt x="1753590" y="114300"/>
                  </a:lnTo>
                  <a:lnTo>
                    <a:pt x="1794065" y="114300"/>
                  </a:lnTo>
                  <a:lnTo>
                    <a:pt x="1813763" y="101600"/>
                  </a:lnTo>
                  <a:lnTo>
                    <a:pt x="1809635" y="114300"/>
                  </a:lnTo>
                  <a:lnTo>
                    <a:pt x="1804606" y="114300"/>
                  </a:lnTo>
                  <a:lnTo>
                    <a:pt x="1798650" y="127000"/>
                  </a:lnTo>
                  <a:lnTo>
                    <a:pt x="1791792" y="139700"/>
                  </a:lnTo>
                  <a:lnTo>
                    <a:pt x="1894370" y="101600"/>
                  </a:lnTo>
                  <a:lnTo>
                    <a:pt x="1996960" y="63500"/>
                  </a:lnTo>
                  <a:lnTo>
                    <a:pt x="1995944" y="76200"/>
                  </a:lnTo>
                  <a:lnTo>
                    <a:pt x="2003996" y="101600"/>
                  </a:lnTo>
                  <a:lnTo>
                    <a:pt x="1997532" y="127000"/>
                  </a:lnTo>
                  <a:lnTo>
                    <a:pt x="1952993" y="139700"/>
                  </a:lnTo>
                  <a:lnTo>
                    <a:pt x="2072017" y="139700"/>
                  </a:lnTo>
                  <a:lnTo>
                    <a:pt x="2057615" y="127000"/>
                  </a:lnTo>
                  <a:lnTo>
                    <a:pt x="2045258" y="114300"/>
                  </a:lnTo>
                  <a:lnTo>
                    <a:pt x="2041004" y="114300"/>
                  </a:lnTo>
                  <a:lnTo>
                    <a:pt x="2050935" y="101600"/>
                  </a:lnTo>
                  <a:lnTo>
                    <a:pt x="2089429" y="114300"/>
                  </a:lnTo>
                  <a:lnTo>
                    <a:pt x="2112302" y="127000"/>
                  </a:lnTo>
                  <a:lnTo>
                    <a:pt x="2138222" y="127000"/>
                  </a:lnTo>
                  <a:lnTo>
                    <a:pt x="2185873" y="139700"/>
                  </a:lnTo>
                  <a:lnTo>
                    <a:pt x="2175205" y="127000"/>
                  </a:lnTo>
                  <a:lnTo>
                    <a:pt x="2182406" y="114300"/>
                  </a:lnTo>
                  <a:lnTo>
                    <a:pt x="2203183" y="101600"/>
                  </a:lnTo>
                  <a:lnTo>
                    <a:pt x="2233231" y="101600"/>
                  </a:lnTo>
                  <a:lnTo>
                    <a:pt x="2230628" y="114300"/>
                  </a:lnTo>
                  <a:lnTo>
                    <a:pt x="2230463" y="114300"/>
                  </a:lnTo>
                  <a:lnTo>
                    <a:pt x="2228558" y="127000"/>
                  </a:lnTo>
                  <a:lnTo>
                    <a:pt x="2220722" y="139700"/>
                  </a:lnTo>
                  <a:lnTo>
                    <a:pt x="2331351" y="101600"/>
                  </a:lnTo>
                  <a:lnTo>
                    <a:pt x="2319375" y="114300"/>
                  </a:lnTo>
                  <a:lnTo>
                    <a:pt x="2321699" y="114300"/>
                  </a:lnTo>
                  <a:lnTo>
                    <a:pt x="2333815" y="127000"/>
                  </a:lnTo>
                  <a:lnTo>
                    <a:pt x="2351189" y="139700"/>
                  </a:lnTo>
                  <a:lnTo>
                    <a:pt x="2476296" y="139700"/>
                  </a:lnTo>
                  <a:lnTo>
                    <a:pt x="2429649" y="127000"/>
                  </a:lnTo>
                  <a:lnTo>
                    <a:pt x="2482748" y="127000"/>
                  </a:lnTo>
                  <a:lnTo>
                    <a:pt x="2521648" y="114300"/>
                  </a:lnTo>
                  <a:lnTo>
                    <a:pt x="2553373" y="114300"/>
                  </a:lnTo>
                  <a:lnTo>
                    <a:pt x="2584932" y="101600"/>
                  </a:lnTo>
                  <a:lnTo>
                    <a:pt x="2623388" y="88900"/>
                  </a:lnTo>
                  <a:lnTo>
                    <a:pt x="2675750" y="88900"/>
                  </a:lnTo>
                  <a:lnTo>
                    <a:pt x="2664637" y="101600"/>
                  </a:lnTo>
                  <a:lnTo>
                    <a:pt x="2659545" y="114300"/>
                  </a:lnTo>
                  <a:lnTo>
                    <a:pt x="2669032" y="127000"/>
                  </a:lnTo>
                  <a:lnTo>
                    <a:pt x="2701658" y="127000"/>
                  </a:lnTo>
                  <a:lnTo>
                    <a:pt x="2726817" y="114300"/>
                  </a:lnTo>
                  <a:lnTo>
                    <a:pt x="2765869" y="101600"/>
                  </a:lnTo>
                  <a:lnTo>
                    <a:pt x="2790939" y="88900"/>
                  </a:lnTo>
                  <a:lnTo>
                    <a:pt x="2815996" y="76200"/>
                  </a:lnTo>
                  <a:lnTo>
                    <a:pt x="2874353" y="50800"/>
                  </a:lnTo>
                  <a:lnTo>
                    <a:pt x="2938107" y="38100"/>
                  </a:lnTo>
                  <a:lnTo>
                    <a:pt x="2959023" y="50800"/>
                  </a:lnTo>
                  <a:lnTo>
                    <a:pt x="3042666" y="38100"/>
                  </a:lnTo>
                  <a:lnTo>
                    <a:pt x="2997111" y="63500"/>
                  </a:lnTo>
                  <a:lnTo>
                    <a:pt x="2764396" y="127000"/>
                  </a:lnTo>
                  <a:lnTo>
                    <a:pt x="2787104" y="139700"/>
                  </a:lnTo>
                  <a:lnTo>
                    <a:pt x="2846959" y="139700"/>
                  </a:lnTo>
                  <a:lnTo>
                    <a:pt x="2851124" y="152400"/>
                  </a:lnTo>
                  <a:lnTo>
                    <a:pt x="2788526" y="152400"/>
                  </a:lnTo>
                  <a:lnTo>
                    <a:pt x="2950807" y="165100"/>
                  </a:lnTo>
                  <a:lnTo>
                    <a:pt x="2967063" y="152400"/>
                  </a:lnTo>
                  <a:lnTo>
                    <a:pt x="3009354" y="139700"/>
                  </a:lnTo>
                  <a:lnTo>
                    <a:pt x="3051810" y="139700"/>
                  </a:lnTo>
                  <a:lnTo>
                    <a:pt x="3068574" y="127000"/>
                  </a:lnTo>
                  <a:lnTo>
                    <a:pt x="2901988" y="139001"/>
                  </a:lnTo>
                  <a:lnTo>
                    <a:pt x="2932480" y="114300"/>
                  </a:lnTo>
                  <a:lnTo>
                    <a:pt x="2981134" y="114300"/>
                  </a:lnTo>
                  <a:lnTo>
                    <a:pt x="3041789" y="101600"/>
                  </a:lnTo>
                  <a:lnTo>
                    <a:pt x="3118142" y="101600"/>
                  </a:lnTo>
                  <a:lnTo>
                    <a:pt x="3109531" y="114300"/>
                  </a:lnTo>
                  <a:lnTo>
                    <a:pt x="3095853" y="127000"/>
                  </a:lnTo>
                  <a:lnTo>
                    <a:pt x="3089668" y="139700"/>
                  </a:lnTo>
                  <a:lnTo>
                    <a:pt x="3119374" y="127000"/>
                  </a:lnTo>
                  <a:lnTo>
                    <a:pt x="3209239" y="127000"/>
                  </a:lnTo>
                  <a:lnTo>
                    <a:pt x="3160445" y="139700"/>
                  </a:lnTo>
                  <a:lnTo>
                    <a:pt x="3204946" y="139700"/>
                  </a:lnTo>
                  <a:lnTo>
                    <a:pt x="3246234" y="127000"/>
                  </a:lnTo>
                  <a:lnTo>
                    <a:pt x="3341662" y="127000"/>
                  </a:lnTo>
                  <a:lnTo>
                    <a:pt x="3365271" y="139700"/>
                  </a:lnTo>
                  <a:lnTo>
                    <a:pt x="3391751" y="139700"/>
                  </a:lnTo>
                  <a:lnTo>
                    <a:pt x="3414153" y="152400"/>
                  </a:lnTo>
                  <a:lnTo>
                    <a:pt x="3425494" y="139700"/>
                  </a:lnTo>
                  <a:lnTo>
                    <a:pt x="3399599" y="127000"/>
                  </a:lnTo>
                  <a:lnTo>
                    <a:pt x="3391179" y="101600"/>
                  </a:lnTo>
                  <a:lnTo>
                    <a:pt x="3386975" y="88900"/>
                  </a:lnTo>
                  <a:lnTo>
                    <a:pt x="3387890" y="63500"/>
                  </a:lnTo>
                  <a:lnTo>
                    <a:pt x="3402609" y="50800"/>
                  </a:lnTo>
                  <a:lnTo>
                    <a:pt x="3479571" y="50800"/>
                  </a:lnTo>
                  <a:lnTo>
                    <a:pt x="3534283" y="63500"/>
                  </a:lnTo>
                  <a:lnTo>
                    <a:pt x="3572218" y="76200"/>
                  </a:lnTo>
                  <a:lnTo>
                    <a:pt x="3581019" y="88900"/>
                  </a:lnTo>
                  <a:lnTo>
                    <a:pt x="3560495" y="101600"/>
                  </a:lnTo>
                  <a:lnTo>
                    <a:pt x="3538715" y="114300"/>
                  </a:lnTo>
                  <a:lnTo>
                    <a:pt x="3543808" y="127000"/>
                  </a:lnTo>
                  <a:lnTo>
                    <a:pt x="3548659" y="127000"/>
                  </a:lnTo>
                  <a:lnTo>
                    <a:pt x="3558527" y="114300"/>
                  </a:lnTo>
                  <a:lnTo>
                    <a:pt x="3590442" y="114300"/>
                  </a:lnTo>
                  <a:lnTo>
                    <a:pt x="3591763" y="127000"/>
                  </a:lnTo>
                  <a:lnTo>
                    <a:pt x="3628517" y="127000"/>
                  </a:lnTo>
                  <a:lnTo>
                    <a:pt x="3644481" y="114300"/>
                  </a:lnTo>
                  <a:lnTo>
                    <a:pt x="3789553" y="114300"/>
                  </a:lnTo>
                  <a:lnTo>
                    <a:pt x="3790873" y="101600"/>
                  </a:lnTo>
                  <a:lnTo>
                    <a:pt x="3819868" y="88900"/>
                  </a:lnTo>
                  <a:lnTo>
                    <a:pt x="3864165" y="76200"/>
                  </a:lnTo>
                  <a:lnTo>
                    <a:pt x="3911435" y="63500"/>
                  </a:lnTo>
                  <a:lnTo>
                    <a:pt x="3911638" y="76200"/>
                  </a:lnTo>
                  <a:lnTo>
                    <a:pt x="3922014" y="76200"/>
                  </a:lnTo>
                  <a:lnTo>
                    <a:pt x="3927348" y="88900"/>
                  </a:lnTo>
                  <a:lnTo>
                    <a:pt x="4009733" y="88900"/>
                  </a:lnTo>
                  <a:lnTo>
                    <a:pt x="4004729" y="177800"/>
                  </a:lnTo>
                  <a:lnTo>
                    <a:pt x="4003637" y="215900"/>
                  </a:lnTo>
                  <a:lnTo>
                    <a:pt x="4002786" y="241300"/>
                  </a:lnTo>
                  <a:lnTo>
                    <a:pt x="4002240" y="266700"/>
                  </a:lnTo>
                  <a:lnTo>
                    <a:pt x="4002049" y="292100"/>
                  </a:lnTo>
                  <a:lnTo>
                    <a:pt x="3998506" y="304800"/>
                  </a:lnTo>
                  <a:lnTo>
                    <a:pt x="3994454" y="330200"/>
                  </a:lnTo>
                  <a:lnTo>
                    <a:pt x="3989730" y="342900"/>
                  </a:lnTo>
                  <a:lnTo>
                    <a:pt x="3984180" y="330200"/>
                  </a:lnTo>
                  <a:lnTo>
                    <a:pt x="3988231" y="355600"/>
                  </a:lnTo>
                  <a:lnTo>
                    <a:pt x="3991229" y="368300"/>
                  </a:lnTo>
                  <a:lnTo>
                    <a:pt x="3993146" y="381000"/>
                  </a:lnTo>
                  <a:lnTo>
                    <a:pt x="3994010" y="406400"/>
                  </a:lnTo>
                  <a:lnTo>
                    <a:pt x="3987558" y="419100"/>
                  </a:lnTo>
                  <a:lnTo>
                    <a:pt x="3985120" y="406400"/>
                  </a:lnTo>
                  <a:lnTo>
                    <a:pt x="3983761" y="381000"/>
                  </a:lnTo>
                  <a:lnTo>
                    <a:pt x="3980548" y="368300"/>
                  </a:lnTo>
                  <a:lnTo>
                    <a:pt x="3972560" y="381000"/>
                  </a:lnTo>
                  <a:lnTo>
                    <a:pt x="3979405" y="393700"/>
                  </a:lnTo>
                  <a:lnTo>
                    <a:pt x="3984663" y="431800"/>
                  </a:lnTo>
                  <a:lnTo>
                    <a:pt x="3989197" y="469900"/>
                  </a:lnTo>
                  <a:lnTo>
                    <a:pt x="3993832" y="520700"/>
                  </a:lnTo>
                  <a:lnTo>
                    <a:pt x="4001160" y="495300"/>
                  </a:lnTo>
                  <a:lnTo>
                    <a:pt x="4000779" y="444500"/>
                  </a:lnTo>
                  <a:lnTo>
                    <a:pt x="3998417" y="419100"/>
                  </a:lnTo>
                  <a:lnTo>
                    <a:pt x="3996067" y="393700"/>
                  </a:lnTo>
                  <a:lnTo>
                    <a:pt x="3990429" y="355600"/>
                  </a:lnTo>
                  <a:lnTo>
                    <a:pt x="4004043" y="355600"/>
                  </a:lnTo>
                  <a:lnTo>
                    <a:pt x="4017200" y="393700"/>
                  </a:lnTo>
                  <a:lnTo>
                    <a:pt x="4029240" y="431800"/>
                  </a:lnTo>
                  <a:lnTo>
                    <a:pt x="4039489" y="495300"/>
                  </a:lnTo>
                  <a:lnTo>
                    <a:pt x="4047261" y="558800"/>
                  </a:lnTo>
                  <a:lnTo>
                    <a:pt x="4047363" y="596900"/>
                  </a:lnTo>
                  <a:lnTo>
                    <a:pt x="4042422" y="609600"/>
                  </a:lnTo>
                  <a:lnTo>
                    <a:pt x="4035831" y="609600"/>
                  </a:lnTo>
                  <a:lnTo>
                    <a:pt x="4036733" y="673100"/>
                  </a:lnTo>
                  <a:lnTo>
                    <a:pt x="4041559" y="723900"/>
                  </a:lnTo>
                  <a:lnTo>
                    <a:pt x="4048442" y="762000"/>
                  </a:lnTo>
                  <a:lnTo>
                    <a:pt x="4055503" y="787400"/>
                  </a:lnTo>
                  <a:lnTo>
                    <a:pt x="4060875" y="812800"/>
                  </a:lnTo>
                  <a:lnTo>
                    <a:pt x="4062692" y="850900"/>
                  </a:lnTo>
                  <a:lnTo>
                    <a:pt x="4059059" y="914400"/>
                  </a:lnTo>
                  <a:lnTo>
                    <a:pt x="4048315" y="939800"/>
                  </a:lnTo>
                  <a:lnTo>
                    <a:pt x="4038015" y="939800"/>
                  </a:lnTo>
                  <a:lnTo>
                    <a:pt x="4028452" y="927100"/>
                  </a:lnTo>
                  <a:lnTo>
                    <a:pt x="4019918" y="927100"/>
                  </a:lnTo>
                  <a:lnTo>
                    <a:pt x="4019004" y="876300"/>
                  </a:lnTo>
                  <a:lnTo>
                    <a:pt x="4022331" y="825500"/>
                  </a:lnTo>
                  <a:lnTo>
                    <a:pt x="4026611" y="800100"/>
                  </a:lnTo>
                  <a:lnTo>
                    <a:pt x="4028503" y="762000"/>
                  </a:lnTo>
                  <a:lnTo>
                    <a:pt x="4021709" y="825500"/>
                  </a:lnTo>
                  <a:lnTo>
                    <a:pt x="4018064" y="800100"/>
                  </a:lnTo>
                  <a:lnTo>
                    <a:pt x="4016133" y="774700"/>
                  </a:lnTo>
                  <a:lnTo>
                    <a:pt x="4015917" y="736600"/>
                  </a:lnTo>
                  <a:lnTo>
                    <a:pt x="4017416" y="711200"/>
                  </a:lnTo>
                  <a:lnTo>
                    <a:pt x="4013924" y="736600"/>
                  </a:lnTo>
                  <a:lnTo>
                    <a:pt x="4011777" y="774700"/>
                  </a:lnTo>
                  <a:lnTo>
                    <a:pt x="4010609" y="825500"/>
                  </a:lnTo>
                  <a:lnTo>
                    <a:pt x="4010025" y="876300"/>
                  </a:lnTo>
                  <a:lnTo>
                    <a:pt x="4009161" y="990600"/>
                  </a:lnTo>
                  <a:lnTo>
                    <a:pt x="4008120" y="1041400"/>
                  </a:lnTo>
                  <a:lnTo>
                    <a:pt x="4006164" y="1104900"/>
                  </a:lnTo>
                  <a:lnTo>
                    <a:pt x="4002938" y="1155700"/>
                  </a:lnTo>
                  <a:lnTo>
                    <a:pt x="4006608" y="1168400"/>
                  </a:lnTo>
                  <a:lnTo>
                    <a:pt x="4010380" y="1193800"/>
                  </a:lnTo>
                  <a:lnTo>
                    <a:pt x="4014330" y="1206500"/>
                  </a:lnTo>
                  <a:lnTo>
                    <a:pt x="4018496" y="1193800"/>
                  </a:lnTo>
                  <a:lnTo>
                    <a:pt x="4016527" y="1155700"/>
                  </a:lnTo>
                  <a:lnTo>
                    <a:pt x="4024020" y="1155700"/>
                  </a:lnTo>
                  <a:lnTo>
                    <a:pt x="4029595" y="1168400"/>
                  </a:lnTo>
                  <a:lnTo>
                    <a:pt x="4033990" y="1193800"/>
                  </a:lnTo>
                  <a:lnTo>
                    <a:pt x="4037965" y="1181100"/>
                  </a:lnTo>
                  <a:lnTo>
                    <a:pt x="4046232" y="1231900"/>
                  </a:lnTo>
                  <a:lnTo>
                    <a:pt x="4051401" y="1282700"/>
                  </a:lnTo>
                  <a:lnTo>
                    <a:pt x="4053471" y="1333500"/>
                  </a:lnTo>
                  <a:lnTo>
                    <a:pt x="4052443" y="1384300"/>
                  </a:lnTo>
                  <a:lnTo>
                    <a:pt x="4039793" y="1394066"/>
                  </a:lnTo>
                  <a:lnTo>
                    <a:pt x="4042105" y="1371600"/>
                  </a:lnTo>
                  <a:lnTo>
                    <a:pt x="4042867" y="1346200"/>
                  </a:lnTo>
                  <a:lnTo>
                    <a:pt x="4040835" y="1320800"/>
                  </a:lnTo>
                  <a:lnTo>
                    <a:pt x="4040809" y="1358900"/>
                  </a:lnTo>
                  <a:lnTo>
                    <a:pt x="4036707" y="1396453"/>
                  </a:lnTo>
                  <a:lnTo>
                    <a:pt x="4036009" y="1397000"/>
                  </a:lnTo>
                  <a:lnTo>
                    <a:pt x="4036644" y="1397000"/>
                  </a:lnTo>
                  <a:lnTo>
                    <a:pt x="4035272" y="1409700"/>
                  </a:lnTo>
                  <a:lnTo>
                    <a:pt x="4032516" y="1447800"/>
                  </a:lnTo>
                  <a:lnTo>
                    <a:pt x="4040835" y="1485900"/>
                  </a:lnTo>
                  <a:lnTo>
                    <a:pt x="4052265" y="1435100"/>
                  </a:lnTo>
                  <a:lnTo>
                    <a:pt x="4059682" y="1473200"/>
                  </a:lnTo>
                  <a:lnTo>
                    <a:pt x="4067568" y="1524000"/>
                  </a:lnTo>
                  <a:lnTo>
                    <a:pt x="4072953" y="1574800"/>
                  </a:lnTo>
                  <a:lnTo>
                    <a:pt x="4072826" y="1625600"/>
                  </a:lnTo>
                  <a:lnTo>
                    <a:pt x="4079710" y="1612900"/>
                  </a:lnTo>
                  <a:lnTo>
                    <a:pt x="4080484" y="1600200"/>
                  </a:lnTo>
                  <a:lnTo>
                    <a:pt x="4081894" y="1587500"/>
                  </a:lnTo>
                  <a:lnTo>
                    <a:pt x="4090695" y="1562100"/>
                  </a:lnTo>
                  <a:lnTo>
                    <a:pt x="4083253" y="1562100"/>
                  </a:lnTo>
                  <a:lnTo>
                    <a:pt x="4080014" y="1549400"/>
                  </a:lnTo>
                  <a:lnTo>
                    <a:pt x="4079252" y="1511300"/>
                  </a:lnTo>
                  <a:lnTo>
                    <a:pt x="4079278" y="1473200"/>
                  </a:lnTo>
                  <a:lnTo>
                    <a:pt x="4078376" y="1447800"/>
                  </a:lnTo>
                  <a:lnTo>
                    <a:pt x="4074820" y="1435100"/>
                  </a:lnTo>
                  <a:lnTo>
                    <a:pt x="4066921" y="1447800"/>
                  </a:lnTo>
                  <a:lnTo>
                    <a:pt x="4070591" y="1435100"/>
                  </a:lnTo>
                  <a:lnTo>
                    <a:pt x="4077944" y="1409700"/>
                  </a:lnTo>
                  <a:lnTo>
                    <a:pt x="4079354" y="1397000"/>
                  </a:lnTo>
                  <a:lnTo>
                    <a:pt x="4082161" y="1371600"/>
                  </a:lnTo>
                  <a:lnTo>
                    <a:pt x="4085767" y="1333500"/>
                  </a:lnTo>
                  <a:lnTo>
                    <a:pt x="4094988" y="1295400"/>
                  </a:lnTo>
                  <a:close/>
                </a:path>
              </a:pathLst>
            </a:custGeom>
            <a:grpFill/>
            <a:ln>
              <a:solidFill>
                <a:schemeClr val="tx1"/>
              </a:solidFill>
            </a:ln>
          </p:spPr>
          <p:txBody>
            <a:bodyPr wrap="square" lIns="0" tIns="0" rIns="0" bIns="0" rtlCol="0"/>
            <a:lstStyle/>
            <a:p>
              <a:endParaRPr/>
            </a:p>
          </p:txBody>
        </p:sp>
        <p:sp>
          <p:nvSpPr>
            <p:cNvPr id="43" name="object 43"/>
            <p:cNvSpPr/>
            <p:nvPr/>
          </p:nvSpPr>
          <p:spPr>
            <a:xfrm>
              <a:off x="12350966" y="3088906"/>
              <a:ext cx="2114550" cy="2115185"/>
            </a:xfrm>
            <a:custGeom>
              <a:avLst/>
              <a:gdLst/>
              <a:ahLst/>
              <a:cxnLst/>
              <a:rect l="l" t="t" r="r" b="b"/>
              <a:pathLst>
                <a:path w="2114550" h="2115185">
                  <a:moveTo>
                    <a:pt x="2114550" y="193763"/>
                  </a:moveTo>
                  <a:lnTo>
                    <a:pt x="2051367" y="193763"/>
                  </a:lnTo>
                  <a:lnTo>
                    <a:pt x="2051367" y="1920646"/>
                  </a:lnTo>
                  <a:lnTo>
                    <a:pt x="2051367" y="1920786"/>
                  </a:lnTo>
                  <a:lnTo>
                    <a:pt x="2051367" y="2051456"/>
                  </a:lnTo>
                  <a:lnTo>
                    <a:pt x="1920786" y="2051456"/>
                  </a:lnTo>
                  <a:lnTo>
                    <a:pt x="193763" y="2051354"/>
                  </a:lnTo>
                  <a:lnTo>
                    <a:pt x="63195" y="2051456"/>
                  </a:lnTo>
                  <a:lnTo>
                    <a:pt x="63195" y="1920786"/>
                  </a:lnTo>
                  <a:lnTo>
                    <a:pt x="63195" y="1920646"/>
                  </a:lnTo>
                  <a:lnTo>
                    <a:pt x="63195" y="193763"/>
                  </a:lnTo>
                  <a:lnTo>
                    <a:pt x="0" y="193763"/>
                  </a:lnTo>
                  <a:lnTo>
                    <a:pt x="0" y="1920646"/>
                  </a:lnTo>
                  <a:lnTo>
                    <a:pt x="0" y="1920786"/>
                  </a:lnTo>
                  <a:lnTo>
                    <a:pt x="0" y="2051456"/>
                  </a:lnTo>
                  <a:lnTo>
                    <a:pt x="0" y="2114956"/>
                  </a:lnTo>
                  <a:lnTo>
                    <a:pt x="193763" y="2114956"/>
                  </a:lnTo>
                  <a:lnTo>
                    <a:pt x="193763" y="2114550"/>
                  </a:lnTo>
                  <a:lnTo>
                    <a:pt x="1920786" y="2114550"/>
                  </a:lnTo>
                  <a:lnTo>
                    <a:pt x="1920786" y="2114956"/>
                  </a:lnTo>
                  <a:lnTo>
                    <a:pt x="2114550" y="2114956"/>
                  </a:lnTo>
                  <a:lnTo>
                    <a:pt x="2114550" y="2051456"/>
                  </a:lnTo>
                  <a:lnTo>
                    <a:pt x="2114550" y="1920786"/>
                  </a:lnTo>
                  <a:lnTo>
                    <a:pt x="2114550" y="1920646"/>
                  </a:lnTo>
                  <a:lnTo>
                    <a:pt x="2114550" y="193763"/>
                  </a:lnTo>
                  <a:close/>
                </a:path>
                <a:path w="2114550" h="2115185">
                  <a:moveTo>
                    <a:pt x="2114550" y="393"/>
                  </a:moveTo>
                  <a:lnTo>
                    <a:pt x="1920786" y="393"/>
                  </a:lnTo>
                  <a:lnTo>
                    <a:pt x="1920786" y="0"/>
                  </a:lnTo>
                  <a:lnTo>
                    <a:pt x="193763" y="0"/>
                  </a:lnTo>
                  <a:lnTo>
                    <a:pt x="193763" y="393"/>
                  </a:lnTo>
                  <a:lnTo>
                    <a:pt x="0" y="393"/>
                  </a:lnTo>
                  <a:lnTo>
                    <a:pt x="0" y="62636"/>
                  </a:lnTo>
                  <a:lnTo>
                    <a:pt x="0" y="193446"/>
                  </a:lnTo>
                  <a:lnTo>
                    <a:pt x="63195" y="193446"/>
                  </a:lnTo>
                  <a:lnTo>
                    <a:pt x="63195" y="62636"/>
                  </a:lnTo>
                  <a:lnTo>
                    <a:pt x="193763" y="62636"/>
                  </a:lnTo>
                  <a:lnTo>
                    <a:pt x="193763" y="63182"/>
                  </a:lnTo>
                  <a:lnTo>
                    <a:pt x="1920786" y="63182"/>
                  </a:lnTo>
                  <a:lnTo>
                    <a:pt x="1920786" y="62636"/>
                  </a:lnTo>
                  <a:lnTo>
                    <a:pt x="2051367" y="62636"/>
                  </a:lnTo>
                  <a:lnTo>
                    <a:pt x="2051367" y="193446"/>
                  </a:lnTo>
                  <a:lnTo>
                    <a:pt x="2114550" y="193446"/>
                  </a:lnTo>
                  <a:lnTo>
                    <a:pt x="2114550" y="62636"/>
                  </a:lnTo>
                  <a:lnTo>
                    <a:pt x="2114550" y="393"/>
                  </a:lnTo>
                  <a:close/>
                </a:path>
              </a:pathLst>
            </a:custGeom>
            <a:grpFill/>
            <a:ln>
              <a:solidFill>
                <a:schemeClr val="tx1"/>
              </a:solidFill>
            </a:ln>
          </p:spPr>
          <p:txBody>
            <a:bodyPr wrap="square" lIns="0" tIns="0" rIns="0" bIns="0" rtlCol="0"/>
            <a:lstStyle/>
            <a:p>
              <a:endParaRPr/>
            </a:p>
          </p:txBody>
        </p:sp>
        <p:sp>
          <p:nvSpPr>
            <p:cNvPr id="44" name="object 44"/>
            <p:cNvSpPr/>
            <p:nvPr/>
          </p:nvSpPr>
          <p:spPr>
            <a:xfrm>
              <a:off x="12350966" y="5206224"/>
              <a:ext cx="2114550" cy="2115185"/>
            </a:xfrm>
            <a:custGeom>
              <a:avLst/>
              <a:gdLst/>
              <a:ahLst/>
              <a:cxnLst/>
              <a:rect l="l" t="t" r="r" b="b"/>
              <a:pathLst>
                <a:path w="2114550" h="2115184">
                  <a:moveTo>
                    <a:pt x="2114550" y="193763"/>
                  </a:moveTo>
                  <a:lnTo>
                    <a:pt x="2051367" y="193763"/>
                  </a:lnTo>
                  <a:lnTo>
                    <a:pt x="2051367" y="1920646"/>
                  </a:lnTo>
                  <a:lnTo>
                    <a:pt x="2051367" y="1920786"/>
                  </a:lnTo>
                  <a:lnTo>
                    <a:pt x="2051367" y="2051456"/>
                  </a:lnTo>
                  <a:lnTo>
                    <a:pt x="1920786" y="2051456"/>
                  </a:lnTo>
                  <a:lnTo>
                    <a:pt x="193763" y="2051367"/>
                  </a:lnTo>
                  <a:lnTo>
                    <a:pt x="63195" y="2051456"/>
                  </a:lnTo>
                  <a:lnTo>
                    <a:pt x="63195" y="1920786"/>
                  </a:lnTo>
                  <a:lnTo>
                    <a:pt x="63195" y="1920646"/>
                  </a:lnTo>
                  <a:lnTo>
                    <a:pt x="63195" y="193763"/>
                  </a:lnTo>
                  <a:lnTo>
                    <a:pt x="0" y="193763"/>
                  </a:lnTo>
                  <a:lnTo>
                    <a:pt x="0" y="1920646"/>
                  </a:lnTo>
                  <a:lnTo>
                    <a:pt x="0" y="1920786"/>
                  </a:lnTo>
                  <a:lnTo>
                    <a:pt x="0" y="2051456"/>
                  </a:lnTo>
                  <a:lnTo>
                    <a:pt x="0" y="2114956"/>
                  </a:lnTo>
                  <a:lnTo>
                    <a:pt x="193763" y="2114956"/>
                  </a:lnTo>
                  <a:lnTo>
                    <a:pt x="193763" y="2114550"/>
                  </a:lnTo>
                  <a:lnTo>
                    <a:pt x="1920786" y="2114550"/>
                  </a:lnTo>
                  <a:lnTo>
                    <a:pt x="1920786" y="2114956"/>
                  </a:lnTo>
                  <a:lnTo>
                    <a:pt x="2114550" y="2114956"/>
                  </a:lnTo>
                  <a:lnTo>
                    <a:pt x="2114550" y="2051456"/>
                  </a:lnTo>
                  <a:lnTo>
                    <a:pt x="2114550" y="1920786"/>
                  </a:lnTo>
                  <a:lnTo>
                    <a:pt x="2114550" y="1920646"/>
                  </a:lnTo>
                  <a:lnTo>
                    <a:pt x="2114550" y="193763"/>
                  </a:lnTo>
                  <a:close/>
                </a:path>
                <a:path w="2114550" h="2115184">
                  <a:moveTo>
                    <a:pt x="2114550" y="406"/>
                  </a:moveTo>
                  <a:lnTo>
                    <a:pt x="1920786" y="406"/>
                  </a:lnTo>
                  <a:lnTo>
                    <a:pt x="1920786" y="0"/>
                  </a:lnTo>
                  <a:lnTo>
                    <a:pt x="193763" y="0"/>
                  </a:lnTo>
                  <a:lnTo>
                    <a:pt x="193763" y="406"/>
                  </a:lnTo>
                  <a:lnTo>
                    <a:pt x="0" y="406"/>
                  </a:lnTo>
                  <a:lnTo>
                    <a:pt x="0" y="62636"/>
                  </a:lnTo>
                  <a:lnTo>
                    <a:pt x="0" y="193446"/>
                  </a:lnTo>
                  <a:lnTo>
                    <a:pt x="63195" y="193446"/>
                  </a:lnTo>
                  <a:lnTo>
                    <a:pt x="63195" y="62636"/>
                  </a:lnTo>
                  <a:lnTo>
                    <a:pt x="193763" y="62636"/>
                  </a:lnTo>
                  <a:lnTo>
                    <a:pt x="193763" y="63182"/>
                  </a:lnTo>
                  <a:lnTo>
                    <a:pt x="1920786" y="63182"/>
                  </a:lnTo>
                  <a:lnTo>
                    <a:pt x="1920786" y="62636"/>
                  </a:lnTo>
                  <a:lnTo>
                    <a:pt x="2051367" y="62636"/>
                  </a:lnTo>
                  <a:lnTo>
                    <a:pt x="2051367" y="193446"/>
                  </a:lnTo>
                  <a:lnTo>
                    <a:pt x="2114550" y="193446"/>
                  </a:lnTo>
                  <a:lnTo>
                    <a:pt x="2114550" y="62636"/>
                  </a:lnTo>
                  <a:lnTo>
                    <a:pt x="2114550" y="406"/>
                  </a:lnTo>
                  <a:close/>
                </a:path>
              </a:pathLst>
            </a:custGeom>
            <a:grpFill/>
            <a:ln>
              <a:solidFill>
                <a:schemeClr val="tx1"/>
              </a:solidFill>
            </a:ln>
          </p:spPr>
          <p:txBody>
            <a:bodyPr wrap="square" lIns="0" tIns="0" rIns="0" bIns="0" rtlCol="0"/>
            <a:lstStyle/>
            <a:p>
              <a:endParaRPr/>
            </a:p>
          </p:txBody>
        </p:sp>
        <p:sp>
          <p:nvSpPr>
            <p:cNvPr id="45" name="object 45"/>
            <p:cNvSpPr/>
            <p:nvPr/>
          </p:nvSpPr>
          <p:spPr>
            <a:xfrm>
              <a:off x="14468260" y="5206224"/>
              <a:ext cx="2114550" cy="2115185"/>
            </a:xfrm>
            <a:custGeom>
              <a:avLst/>
              <a:gdLst/>
              <a:ahLst/>
              <a:cxnLst/>
              <a:rect l="l" t="t" r="r" b="b"/>
              <a:pathLst>
                <a:path w="2114550" h="2115184">
                  <a:moveTo>
                    <a:pt x="2114550" y="193763"/>
                  </a:moveTo>
                  <a:lnTo>
                    <a:pt x="2051367" y="193763"/>
                  </a:lnTo>
                  <a:lnTo>
                    <a:pt x="2051367" y="1920646"/>
                  </a:lnTo>
                  <a:lnTo>
                    <a:pt x="2051367" y="1920786"/>
                  </a:lnTo>
                  <a:lnTo>
                    <a:pt x="2051367" y="2051456"/>
                  </a:lnTo>
                  <a:lnTo>
                    <a:pt x="1920786" y="2051456"/>
                  </a:lnTo>
                  <a:lnTo>
                    <a:pt x="193763" y="2051367"/>
                  </a:lnTo>
                  <a:lnTo>
                    <a:pt x="63195" y="2051456"/>
                  </a:lnTo>
                  <a:lnTo>
                    <a:pt x="63195" y="1920786"/>
                  </a:lnTo>
                  <a:lnTo>
                    <a:pt x="63195" y="1920646"/>
                  </a:lnTo>
                  <a:lnTo>
                    <a:pt x="63195" y="193763"/>
                  </a:lnTo>
                  <a:lnTo>
                    <a:pt x="0" y="193763"/>
                  </a:lnTo>
                  <a:lnTo>
                    <a:pt x="0" y="1920646"/>
                  </a:lnTo>
                  <a:lnTo>
                    <a:pt x="0" y="1920786"/>
                  </a:lnTo>
                  <a:lnTo>
                    <a:pt x="0" y="2051456"/>
                  </a:lnTo>
                  <a:lnTo>
                    <a:pt x="0" y="2114956"/>
                  </a:lnTo>
                  <a:lnTo>
                    <a:pt x="193763" y="2114956"/>
                  </a:lnTo>
                  <a:lnTo>
                    <a:pt x="193763" y="2114550"/>
                  </a:lnTo>
                  <a:lnTo>
                    <a:pt x="1920786" y="2114550"/>
                  </a:lnTo>
                  <a:lnTo>
                    <a:pt x="1920786" y="2114956"/>
                  </a:lnTo>
                  <a:lnTo>
                    <a:pt x="2114550" y="2114956"/>
                  </a:lnTo>
                  <a:lnTo>
                    <a:pt x="2114550" y="2051456"/>
                  </a:lnTo>
                  <a:lnTo>
                    <a:pt x="2114550" y="1920786"/>
                  </a:lnTo>
                  <a:lnTo>
                    <a:pt x="2114550" y="1920646"/>
                  </a:lnTo>
                  <a:lnTo>
                    <a:pt x="2114550" y="193763"/>
                  </a:lnTo>
                  <a:close/>
                </a:path>
                <a:path w="2114550" h="2115184">
                  <a:moveTo>
                    <a:pt x="2114550" y="406"/>
                  </a:moveTo>
                  <a:lnTo>
                    <a:pt x="1920786" y="406"/>
                  </a:lnTo>
                  <a:lnTo>
                    <a:pt x="1920786" y="0"/>
                  </a:lnTo>
                  <a:lnTo>
                    <a:pt x="193763" y="0"/>
                  </a:lnTo>
                  <a:lnTo>
                    <a:pt x="193763" y="406"/>
                  </a:lnTo>
                  <a:lnTo>
                    <a:pt x="0" y="406"/>
                  </a:lnTo>
                  <a:lnTo>
                    <a:pt x="0" y="62636"/>
                  </a:lnTo>
                  <a:lnTo>
                    <a:pt x="0" y="193446"/>
                  </a:lnTo>
                  <a:lnTo>
                    <a:pt x="63195" y="193446"/>
                  </a:lnTo>
                  <a:lnTo>
                    <a:pt x="63195" y="62636"/>
                  </a:lnTo>
                  <a:lnTo>
                    <a:pt x="193763" y="62636"/>
                  </a:lnTo>
                  <a:lnTo>
                    <a:pt x="193763" y="63182"/>
                  </a:lnTo>
                  <a:lnTo>
                    <a:pt x="1920786" y="63182"/>
                  </a:lnTo>
                  <a:lnTo>
                    <a:pt x="1920786" y="62636"/>
                  </a:lnTo>
                  <a:lnTo>
                    <a:pt x="2051367" y="62636"/>
                  </a:lnTo>
                  <a:lnTo>
                    <a:pt x="2051367" y="193446"/>
                  </a:lnTo>
                  <a:lnTo>
                    <a:pt x="2114550" y="193446"/>
                  </a:lnTo>
                  <a:lnTo>
                    <a:pt x="2114550" y="62636"/>
                  </a:lnTo>
                  <a:lnTo>
                    <a:pt x="2114550" y="406"/>
                  </a:lnTo>
                  <a:close/>
                </a:path>
              </a:pathLst>
            </a:custGeom>
            <a:grpFill/>
            <a:ln>
              <a:solidFill>
                <a:schemeClr val="tx1"/>
              </a:solidFill>
            </a:ln>
          </p:spPr>
          <p:txBody>
            <a:bodyPr wrap="square" lIns="0" tIns="0" rIns="0" bIns="0" rtlCol="0"/>
            <a:lstStyle/>
            <a:p>
              <a:endParaRPr/>
            </a:p>
          </p:txBody>
        </p:sp>
        <p:sp>
          <p:nvSpPr>
            <p:cNvPr id="46" name="object 46"/>
            <p:cNvSpPr/>
            <p:nvPr/>
          </p:nvSpPr>
          <p:spPr>
            <a:xfrm>
              <a:off x="14468260" y="3088906"/>
              <a:ext cx="2114550" cy="2115185"/>
            </a:xfrm>
            <a:custGeom>
              <a:avLst/>
              <a:gdLst/>
              <a:ahLst/>
              <a:cxnLst/>
              <a:rect l="l" t="t" r="r" b="b"/>
              <a:pathLst>
                <a:path w="2114550" h="2115185">
                  <a:moveTo>
                    <a:pt x="2114550" y="193763"/>
                  </a:moveTo>
                  <a:lnTo>
                    <a:pt x="2051367" y="193763"/>
                  </a:lnTo>
                  <a:lnTo>
                    <a:pt x="2051367" y="1920646"/>
                  </a:lnTo>
                  <a:lnTo>
                    <a:pt x="2051367" y="1920786"/>
                  </a:lnTo>
                  <a:lnTo>
                    <a:pt x="2051367" y="2051456"/>
                  </a:lnTo>
                  <a:lnTo>
                    <a:pt x="1920786" y="2051456"/>
                  </a:lnTo>
                  <a:lnTo>
                    <a:pt x="193763" y="2051354"/>
                  </a:lnTo>
                  <a:lnTo>
                    <a:pt x="63195" y="2051456"/>
                  </a:lnTo>
                  <a:lnTo>
                    <a:pt x="63195" y="1920786"/>
                  </a:lnTo>
                  <a:lnTo>
                    <a:pt x="63195" y="1920646"/>
                  </a:lnTo>
                  <a:lnTo>
                    <a:pt x="63195" y="193763"/>
                  </a:lnTo>
                  <a:lnTo>
                    <a:pt x="0" y="193763"/>
                  </a:lnTo>
                  <a:lnTo>
                    <a:pt x="0" y="1920646"/>
                  </a:lnTo>
                  <a:lnTo>
                    <a:pt x="0" y="1920786"/>
                  </a:lnTo>
                  <a:lnTo>
                    <a:pt x="0" y="2051456"/>
                  </a:lnTo>
                  <a:lnTo>
                    <a:pt x="0" y="2114956"/>
                  </a:lnTo>
                  <a:lnTo>
                    <a:pt x="193763" y="2114956"/>
                  </a:lnTo>
                  <a:lnTo>
                    <a:pt x="193763" y="2114550"/>
                  </a:lnTo>
                  <a:lnTo>
                    <a:pt x="1920786" y="2114550"/>
                  </a:lnTo>
                  <a:lnTo>
                    <a:pt x="1920786" y="2114956"/>
                  </a:lnTo>
                  <a:lnTo>
                    <a:pt x="2114550" y="2114956"/>
                  </a:lnTo>
                  <a:lnTo>
                    <a:pt x="2114550" y="2051456"/>
                  </a:lnTo>
                  <a:lnTo>
                    <a:pt x="2114550" y="1920786"/>
                  </a:lnTo>
                  <a:lnTo>
                    <a:pt x="2114550" y="1920646"/>
                  </a:lnTo>
                  <a:lnTo>
                    <a:pt x="2114550" y="193763"/>
                  </a:lnTo>
                  <a:close/>
                </a:path>
                <a:path w="2114550" h="2115185">
                  <a:moveTo>
                    <a:pt x="2114550" y="393"/>
                  </a:moveTo>
                  <a:lnTo>
                    <a:pt x="1920786" y="393"/>
                  </a:lnTo>
                  <a:lnTo>
                    <a:pt x="1920786" y="0"/>
                  </a:lnTo>
                  <a:lnTo>
                    <a:pt x="193763" y="0"/>
                  </a:lnTo>
                  <a:lnTo>
                    <a:pt x="193763" y="393"/>
                  </a:lnTo>
                  <a:lnTo>
                    <a:pt x="0" y="393"/>
                  </a:lnTo>
                  <a:lnTo>
                    <a:pt x="0" y="62636"/>
                  </a:lnTo>
                  <a:lnTo>
                    <a:pt x="0" y="193446"/>
                  </a:lnTo>
                  <a:lnTo>
                    <a:pt x="63195" y="193446"/>
                  </a:lnTo>
                  <a:lnTo>
                    <a:pt x="63195" y="62636"/>
                  </a:lnTo>
                  <a:lnTo>
                    <a:pt x="193763" y="62636"/>
                  </a:lnTo>
                  <a:lnTo>
                    <a:pt x="193763" y="63182"/>
                  </a:lnTo>
                  <a:lnTo>
                    <a:pt x="1920786" y="63182"/>
                  </a:lnTo>
                  <a:lnTo>
                    <a:pt x="1920786" y="62636"/>
                  </a:lnTo>
                  <a:lnTo>
                    <a:pt x="2051367" y="62636"/>
                  </a:lnTo>
                  <a:lnTo>
                    <a:pt x="2051367" y="193446"/>
                  </a:lnTo>
                  <a:lnTo>
                    <a:pt x="2114550" y="193446"/>
                  </a:lnTo>
                  <a:lnTo>
                    <a:pt x="2114550" y="62636"/>
                  </a:lnTo>
                  <a:lnTo>
                    <a:pt x="2114550" y="393"/>
                  </a:lnTo>
                  <a:close/>
                </a:path>
              </a:pathLst>
            </a:custGeom>
            <a:grpFill/>
            <a:ln>
              <a:solidFill>
                <a:schemeClr val="tx1"/>
              </a:solidFill>
            </a:ln>
          </p:spPr>
          <p:txBody>
            <a:bodyPr wrap="square" lIns="0" tIns="0" rIns="0" bIns="0" rtlCol="0"/>
            <a:lstStyle/>
            <a:p>
              <a:endParaRPr/>
            </a:p>
          </p:txBody>
        </p:sp>
      </p:grpSp>
      <p:sp>
        <p:nvSpPr>
          <p:cNvPr id="47" name="object 47"/>
          <p:cNvSpPr txBox="1"/>
          <p:nvPr/>
        </p:nvSpPr>
        <p:spPr>
          <a:xfrm>
            <a:off x="12835687" y="3809872"/>
            <a:ext cx="1372422" cy="630942"/>
          </a:xfrm>
          <a:prstGeom prst="rect">
            <a:avLst/>
          </a:prstGeom>
        </p:spPr>
        <p:txBody>
          <a:bodyPr vert="horz" wrap="square" lIns="0" tIns="15240" rIns="0" bIns="0" rtlCol="0">
            <a:spAutoFit/>
          </a:bodyPr>
          <a:lstStyle/>
          <a:p>
            <a:r>
              <a:rPr lang="en-US" sz="4000" dirty="0"/>
              <a:t>48160</a:t>
            </a:r>
          </a:p>
        </p:txBody>
      </p:sp>
      <p:sp>
        <p:nvSpPr>
          <p:cNvPr id="48" name="object 48"/>
          <p:cNvSpPr txBox="1"/>
          <p:nvPr/>
        </p:nvSpPr>
        <p:spPr>
          <a:xfrm>
            <a:off x="14869466" y="5807958"/>
            <a:ext cx="1618434" cy="630942"/>
          </a:xfrm>
          <a:prstGeom prst="rect">
            <a:avLst/>
          </a:prstGeom>
        </p:spPr>
        <p:txBody>
          <a:bodyPr vert="horz" wrap="square" lIns="0" tIns="15240" rIns="0" bIns="0" rtlCol="0">
            <a:spAutoFit/>
          </a:bodyPr>
          <a:lstStyle/>
          <a:p>
            <a:r>
              <a:rPr lang="en-US" sz="4000" dirty="0"/>
              <a:t>56382</a:t>
            </a:r>
          </a:p>
        </p:txBody>
      </p:sp>
      <p:sp>
        <p:nvSpPr>
          <p:cNvPr id="49" name="object 49"/>
          <p:cNvSpPr txBox="1"/>
          <p:nvPr/>
        </p:nvSpPr>
        <p:spPr>
          <a:xfrm>
            <a:off x="14767589" y="3832692"/>
            <a:ext cx="1344277" cy="630942"/>
          </a:xfrm>
          <a:prstGeom prst="rect">
            <a:avLst/>
          </a:prstGeom>
        </p:spPr>
        <p:txBody>
          <a:bodyPr vert="horz" wrap="square" lIns="0" tIns="15240" rIns="0" bIns="0" rtlCol="0">
            <a:spAutoFit/>
          </a:bodyPr>
          <a:lstStyle/>
          <a:p>
            <a:r>
              <a:rPr lang="en-US" sz="4000" dirty="0"/>
              <a:t>31005</a:t>
            </a:r>
          </a:p>
        </p:txBody>
      </p:sp>
      <p:sp>
        <p:nvSpPr>
          <p:cNvPr id="50" name="object 50"/>
          <p:cNvSpPr txBox="1"/>
          <p:nvPr/>
        </p:nvSpPr>
        <p:spPr>
          <a:xfrm>
            <a:off x="12855371" y="5815864"/>
            <a:ext cx="1325695" cy="630942"/>
          </a:xfrm>
          <a:prstGeom prst="rect">
            <a:avLst/>
          </a:prstGeom>
        </p:spPr>
        <p:txBody>
          <a:bodyPr vert="horz" wrap="square" lIns="0" tIns="15240" rIns="0" bIns="0" rtlCol="0">
            <a:spAutoFit/>
          </a:bodyPr>
          <a:lstStyle/>
          <a:p>
            <a:r>
              <a:rPr lang="en-US" sz="4000" dirty="0"/>
              <a:t>23032</a:t>
            </a:r>
          </a:p>
        </p:txBody>
      </p:sp>
      <p:grpSp>
        <p:nvGrpSpPr>
          <p:cNvPr id="60" name="Group 59">
            <a:extLst>
              <a:ext uri="{FF2B5EF4-FFF2-40B4-BE49-F238E27FC236}">
                <a16:creationId xmlns:a16="http://schemas.microsoft.com/office/drawing/2014/main" id="{017127AC-EC94-C8EC-78A6-B9973A1EA1CA}"/>
              </a:ext>
            </a:extLst>
          </p:cNvPr>
          <p:cNvGrpSpPr/>
          <p:nvPr/>
        </p:nvGrpSpPr>
        <p:grpSpPr>
          <a:xfrm>
            <a:off x="10960810" y="3334053"/>
            <a:ext cx="1088083" cy="3433899"/>
            <a:chOff x="10960810" y="3334053"/>
            <a:chExt cx="1088083" cy="3433899"/>
          </a:xfrm>
        </p:grpSpPr>
        <p:sp>
          <p:nvSpPr>
            <p:cNvPr id="51" name="object 51"/>
            <p:cNvSpPr txBox="1"/>
            <p:nvPr/>
          </p:nvSpPr>
          <p:spPr>
            <a:xfrm>
              <a:off x="11633395" y="3334053"/>
              <a:ext cx="415498" cy="1718945"/>
            </a:xfrm>
            <a:prstGeom prst="rect">
              <a:avLst/>
            </a:prstGeom>
          </p:spPr>
          <p:txBody>
            <a:bodyPr vert="vert270" wrap="square" lIns="0" tIns="38735" rIns="0" bIns="0" rtlCol="0">
              <a:spAutoFit/>
            </a:bodyPr>
            <a:lstStyle/>
            <a:p>
              <a:pPr marL="12700">
                <a:lnSpc>
                  <a:spcPct val="100000"/>
                </a:lnSpc>
                <a:spcBef>
                  <a:spcPts val="305"/>
                </a:spcBef>
              </a:pPr>
              <a:r>
                <a:rPr sz="2700" b="1" spc="150" dirty="0">
                  <a:latin typeface="Arial"/>
                  <a:cs typeface="Arial"/>
                </a:rPr>
                <a:t>Not</a:t>
              </a:r>
              <a:r>
                <a:rPr lang="en-US" sz="2700" b="1" spc="-165" dirty="0">
                  <a:latin typeface="Arial"/>
                  <a:cs typeface="Arial"/>
                </a:rPr>
                <a:t> Churn</a:t>
              </a:r>
              <a:endParaRPr sz="2700" dirty="0">
                <a:latin typeface="Arial"/>
                <a:cs typeface="Arial"/>
              </a:endParaRPr>
            </a:p>
          </p:txBody>
        </p:sp>
        <p:sp>
          <p:nvSpPr>
            <p:cNvPr id="52" name="object 52"/>
            <p:cNvSpPr txBox="1"/>
            <p:nvPr/>
          </p:nvSpPr>
          <p:spPr>
            <a:xfrm>
              <a:off x="11633395" y="5588626"/>
              <a:ext cx="415498" cy="1179326"/>
            </a:xfrm>
            <a:prstGeom prst="rect">
              <a:avLst/>
            </a:prstGeom>
          </p:spPr>
          <p:txBody>
            <a:bodyPr vert="vert270" wrap="square" lIns="0" tIns="38735" rIns="0" bIns="0" rtlCol="0">
              <a:spAutoFit/>
            </a:bodyPr>
            <a:lstStyle/>
            <a:p>
              <a:pPr marL="12700">
                <a:lnSpc>
                  <a:spcPct val="100000"/>
                </a:lnSpc>
                <a:spcBef>
                  <a:spcPts val="305"/>
                </a:spcBef>
              </a:pPr>
              <a:r>
                <a:rPr lang="en-US" sz="2700" b="1" spc="35" dirty="0">
                  <a:latin typeface="Arial"/>
                  <a:cs typeface="Arial"/>
                </a:rPr>
                <a:t>Churn</a:t>
              </a:r>
              <a:endParaRPr sz="2700" dirty="0">
                <a:latin typeface="Arial"/>
                <a:cs typeface="Arial"/>
              </a:endParaRPr>
            </a:p>
          </p:txBody>
        </p:sp>
        <p:sp>
          <p:nvSpPr>
            <p:cNvPr id="53" name="object 53"/>
            <p:cNvSpPr txBox="1"/>
            <p:nvPr/>
          </p:nvSpPr>
          <p:spPr>
            <a:xfrm>
              <a:off x="10960810" y="3818639"/>
              <a:ext cx="654025" cy="2809240"/>
            </a:xfrm>
            <a:prstGeom prst="rect">
              <a:avLst/>
            </a:prstGeom>
          </p:spPr>
          <p:txBody>
            <a:bodyPr vert="vert270" wrap="square" lIns="0" tIns="50800" rIns="0" bIns="0" rtlCol="0">
              <a:spAutoFit/>
            </a:bodyPr>
            <a:lstStyle/>
            <a:p>
              <a:pPr marL="12700">
                <a:lnSpc>
                  <a:spcPct val="100000"/>
                </a:lnSpc>
                <a:spcBef>
                  <a:spcPts val="400"/>
                </a:spcBef>
              </a:pPr>
              <a:r>
                <a:rPr sz="4250" b="1" spc="65" dirty="0">
                  <a:latin typeface="Arial"/>
                  <a:cs typeface="Arial"/>
                </a:rPr>
                <a:t>True</a:t>
              </a:r>
              <a:r>
                <a:rPr sz="4250" b="1" spc="-254" dirty="0">
                  <a:latin typeface="Arial"/>
                  <a:cs typeface="Arial"/>
                </a:rPr>
                <a:t> </a:t>
              </a:r>
              <a:r>
                <a:rPr sz="4250" b="1" spc="65" dirty="0">
                  <a:latin typeface="Arial"/>
                  <a:cs typeface="Arial"/>
                </a:rPr>
                <a:t>Label</a:t>
              </a:r>
              <a:endParaRPr sz="4250" dirty="0">
                <a:latin typeface="Arial"/>
                <a:cs typeface="Arial"/>
              </a:endParaRPr>
            </a:p>
          </p:txBody>
        </p:sp>
      </p:grpSp>
      <p:sp>
        <p:nvSpPr>
          <p:cNvPr id="54" name="object 54"/>
          <p:cNvSpPr txBox="1"/>
          <p:nvPr/>
        </p:nvSpPr>
        <p:spPr>
          <a:xfrm>
            <a:off x="12366325" y="7590976"/>
            <a:ext cx="4204335" cy="1089660"/>
          </a:xfrm>
          <a:prstGeom prst="rect">
            <a:avLst/>
          </a:prstGeom>
        </p:spPr>
        <p:txBody>
          <a:bodyPr vert="horz" wrap="square" lIns="0" tIns="15240" rIns="0" bIns="0" rtlCol="0">
            <a:spAutoFit/>
          </a:bodyPr>
          <a:lstStyle/>
          <a:p>
            <a:pPr marL="242570">
              <a:lnSpc>
                <a:spcPct val="100000"/>
              </a:lnSpc>
              <a:spcBef>
                <a:spcPts val="120"/>
              </a:spcBef>
              <a:tabLst>
                <a:tab pos="2670175" algn="l"/>
              </a:tabLst>
            </a:pPr>
            <a:r>
              <a:rPr sz="2700" b="1" spc="150" dirty="0">
                <a:latin typeface="Arial"/>
                <a:cs typeface="Arial"/>
              </a:rPr>
              <a:t>Not</a:t>
            </a:r>
            <a:r>
              <a:rPr sz="2700" b="1" spc="-100" dirty="0">
                <a:latin typeface="Arial"/>
                <a:cs typeface="Arial"/>
              </a:rPr>
              <a:t> </a:t>
            </a:r>
            <a:r>
              <a:rPr lang="en-US" sz="2700" b="1" spc="35" dirty="0">
                <a:latin typeface="Arial"/>
                <a:cs typeface="Arial"/>
              </a:rPr>
              <a:t>Churn</a:t>
            </a:r>
            <a:r>
              <a:rPr sz="2700" b="1" spc="35" dirty="0">
                <a:latin typeface="Arial"/>
                <a:cs typeface="Arial"/>
              </a:rPr>
              <a:t>	</a:t>
            </a:r>
            <a:r>
              <a:rPr lang="en-US" sz="2700" b="1" spc="35" dirty="0">
                <a:latin typeface="Arial"/>
                <a:cs typeface="Arial"/>
              </a:rPr>
              <a:t>Churn</a:t>
            </a:r>
            <a:endParaRPr sz="2700" dirty="0">
              <a:latin typeface="Arial"/>
              <a:cs typeface="Arial"/>
            </a:endParaRPr>
          </a:p>
          <a:p>
            <a:pPr marL="12700">
              <a:lnSpc>
                <a:spcPct val="100000"/>
              </a:lnSpc>
              <a:spcBef>
                <a:spcPts val="15"/>
              </a:spcBef>
            </a:pPr>
            <a:r>
              <a:rPr sz="4250" b="1" spc="120" dirty="0">
                <a:latin typeface="Arial"/>
                <a:cs typeface="Arial"/>
              </a:rPr>
              <a:t>Predicted</a:t>
            </a:r>
            <a:r>
              <a:rPr sz="4250" b="1" spc="-250" dirty="0">
                <a:latin typeface="Arial"/>
                <a:cs typeface="Arial"/>
              </a:rPr>
              <a:t> </a:t>
            </a:r>
            <a:r>
              <a:rPr sz="4250" b="1" spc="65" dirty="0">
                <a:latin typeface="Arial"/>
                <a:cs typeface="Arial"/>
              </a:rPr>
              <a:t>Label</a:t>
            </a:r>
            <a:endParaRPr sz="4250" dirty="0">
              <a:latin typeface="Arial"/>
              <a:cs typeface="Arial"/>
            </a:endParaRPr>
          </a:p>
        </p:txBody>
      </p:sp>
      <p:sp>
        <p:nvSpPr>
          <p:cNvPr id="55" name="object 55"/>
          <p:cNvSpPr txBox="1"/>
          <p:nvPr/>
        </p:nvSpPr>
        <p:spPr>
          <a:xfrm>
            <a:off x="1016000" y="913129"/>
            <a:ext cx="9175750" cy="3157916"/>
          </a:xfrm>
          <a:prstGeom prst="rect">
            <a:avLst/>
          </a:prstGeom>
        </p:spPr>
        <p:txBody>
          <a:bodyPr vert="horz" wrap="square" lIns="0" tIns="12065" rIns="0" bIns="0" rtlCol="0">
            <a:spAutoFit/>
          </a:bodyPr>
          <a:lstStyle/>
          <a:p>
            <a:pPr marL="12700" marR="5080">
              <a:lnSpc>
                <a:spcPct val="109400"/>
              </a:lnSpc>
              <a:spcBef>
                <a:spcPts val="95"/>
              </a:spcBef>
            </a:pPr>
            <a:r>
              <a:rPr sz="4800" b="1" spc="190" dirty="0">
                <a:latin typeface="Tahoma"/>
                <a:cs typeface="Tahoma"/>
              </a:rPr>
              <a:t>Best </a:t>
            </a:r>
            <a:r>
              <a:rPr sz="4800" b="1" spc="204" dirty="0">
                <a:latin typeface="Tahoma"/>
                <a:cs typeface="Tahoma"/>
              </a:rPr>
              <a:t>Possible </a:t>
            </a:r>
            <a:r>
              <a:rPr lang="en-US" sz="4800" b="1" spc="190" dirty="0">
                <a:solidFill>
                  <a:schemeClr val="accent1"/>
                </a:solidFill>
                <a:latin typeface="Tahoma"/>
                <a:cs typeface="Tahoma"/>
              </a:rPr>
              <a:t>Gradient Boosting Classifier</a:t>
            </a:r>
            <a:r>
              <a:rPr sz="4800" b="1" spc="150" dirty="0">
                <a:solidFill>
                  <a:schemeClr val="accent1"/>
                </a:solidFill>
                <a:latin typeface="Tahoma"/>
                <a:cs typeface="Tahoma"/>
              </a:rPr>
              <a:t> </a:t>
            </a:r>
            <a:r>
              <a:rPr sz="4800" b="1" spc="155" dirty="0">
                <a:solidFill>
                  <a:schemeClr val="accent1"/>
                </a:solidFill>
                <a:latin typeface="Tahoma"/>
                <a:cs typeface="Tahoma"/>
              </a:rPr>
              <a:t> </a:t>
            </a:r>
            <a:r>
              <a:rPr sz="4800" b="1" spc="225" dirty="0">
                <a:latin typeface="Tahoma"/>
                <a:cs typeface="Tahoma"/>
              </a:rPr>
              <a:t>Model </a:t>
            </a:r>
            <a:r>
              <a:rPr sz="4800" b="1" spc="-135" dirty="0">
                <a:latin typeface="Tahoma"/>
                <a:cs typeface="Tahoma"/>
              </a:rPr>
              <a:t>with </a:t>
            </a:r>
            <a:r>
              <a:rPr sz="4800" b="1" spc="-130" dirty="0">
                <a:latin typeface="Tahoma"/>
                <a:cs typeface="Tahoma"/>
              </a:rPr>
              <a:t> </a:t>
            </a:r>
            <a:r>
              <a:rPr sz="4800" b="1" spc="30" dirty="0">
                <a:latin typeface="Tahoma"/>
                <a:cs typeface="Tahoma"/>
              </a:rPr>
              <a:t>Hyperparameter</a:t>
            </a:r>
            <a:r>
              <a:rPr sz="4800" b="1" spc="-260" dirty="0">
                <a:latin typeface="Tahoma"/>
                <a:cs typeface="Tahoma"/>
              </a:rPr>
              <a:t> </a:t>
            </a:r>
            <a:r>
              <a:rPr sz="4800" b="1" spc="-40" dirty="0">
                <a:solidFill>
                  <a:schemeClr val="accent1"/>
                </a:solidFill>
                <a:latin typeface="Tahoma"/>
                <a:cs typeface="Tahoma"/>
              </a:rPr>
              <a:t>Tuning </a:t>
            </a:r>
            <a:r>
              <a:rPr sz="4800" b="1" spc="-1745" dirty="0">
                <a:solidFill>
                  <a:schemeClr val="accent1"/>
                </a:solidFill>
                <a:latin typeface="Tahoma"/>
                <a:cs typeface="Tahoma"/>
              </a:rPr>
              <a:t> </a:t>
            </a:r>
            <a:r>
              <a:rPr sz="4800" b="1" spc="45" dirty="0">
                <a:solidFill>
                  <a:schemeClr val="accent1"/>
                </a:solidFill>
                <a:latin typeface="Tahoma"/>
                <a:cs typeface="Tahoma"/>
              </a:rPr>
              <a:t>using</a:t>
            </a:r>
            <a:r>
              <a:rPr sz="4800" b="1" spc="-215" dirty="0">
                <a:solidFill>
                  <a:schemeClr val="accent1"/>
                </a:solidFill>
                <a:latin typeface="Tahoma"/>
                <a:cs typeface="Tahoma"/>
              </a:rPr>
              <a:t> </a:t>
            </a:r>
            <a:r>
              <a:rPr sz="4800" b="1" spc="200" dirty="0">
                <a:solidFill>
                  <a:schemeClr val="accent1"/>
                </a:solidFill>
                <a:latin typeface="Tahoma"/>
                <a:cs typeface="Tahoma"/>
              </a:rPr>
              <a:t>GridSearchCV</a:t>
            </a:r>
            <a:endParaRPr sz="4800" dirty="0">
              <a:solidFill>
                <a:schemeClr val="accent1"/>
              </a:solidFill>
              <a:latin typeface="Tahoma"/>
              <a:cs typeface="Tahoma"/>
            </a:endParaRPr>
          </a:p>
        </p:txBody>
      </p:sp>
      <p:sp>
        <p:nvSpPr>
          <p:cNvPr id="56" name="object 56"/>
          <p:cNvSpPr txBox="1"/>
          <p:nvPr/>
        </p:nvSpPr>
        <p:spPr>
          <a:xfrm>
            <a:off x="1114062" y="6263816"/>
            <a:ext cx="6866255" cy="2731197"/>
          </a:xfrm>
          <a:prstGeom prst="rect">
            <a:avLst/>
          </a:prstGeom>
        </p:spPr>
        <p:txBody>
          <a:bodyPr vert="horz" wrap="square" lIns="0" tIns="12700" rIns="0" bIns="0" rtlCol="0">
            <a:spAutoFit/>
          </a:bodyPr>
          <a:lstStyle/>
          <a:p>
            <a:pPr marL="12700" marR="5080" algn="just">
              <a:lnSpc>
                <a:spcPct val="125000"/>
              </a:lnSpc>
              <a:spcBef>
                <a:spcPts val="100"/>
              </a:spcBef>
            </a:pPr>
            <a:r>
              <a:rPr lang="en-ID" sz="2400" dirty="0">
                <a:latin typeface="Verdana" panose="020B0604030504040204" pitchFamily="34" charset="0"/>
                <a:ea typeface="Verdana" panose="020B0604030504040204" pitchFamily="34" charset="0"/>
                <a:cs typeface="Verdana" panose="020B0604030504040204" pitchFamily="34" charset="0"/>
              </a:rPr>
              <a:t>The model effectively recognizes 71% of customers who genuinely churn, amounting to 56,382 customers. Additionally, it labels 61% of non-churning customers as churn, aiming to focus on retaining those who might genuinely churn.</a:t>
            </a:r>
            <a:endParaRPr sz="2400" dirty="0">
              <a:latin typeface="Verdana" panose="020B0604030504040204" pitchFamily="34" charset="0"/>
              <a:ea typeface="Verdana" panose="020B0604030504040204" pitchFamily="34" charset="0"/>
              <a:cs typeface="Verdana" panose="020B0604030504040204" pitchFamily="34" charset="0"/>
            </a:endParaRPr>
          </a:p>
        </p:txBody>
      </p:sp>
      <p:sp>
        <p:nvSpPr>
          <p:cNvPr id="57" name="object 57"/>
          <p:cNvSpPr txBox="1"/>
          <p:nvPr/>
        </p:nvSpPr>
        <p:spPr>
          <a:xfrm>
            <a:off x="11001326" y="2268654"/>
            <a:ext cx="5659755" cy="543560"/>
          </a:xfrm>
          <a:prstGeom prst="rect">
            <a:avLst/>
          </a:prstGeom>
        </p:spPr>
        <p:txBody>
          <a:bodyPr vert="horz" wrap="square" lIns="0" tIns="12065" rIns="0" bIns="0" rtlCol="0">
            <a:spAutoFit/>
          </a:bodyPr>
          <a:lstStyle/>
          <a:p>
            <a:pPr marL="12700">
              <a:lnSpc>
                <a:spcPct val="100000"/>
              </a:lnSpc>
              <a:spcBef>
                <a:spcPts val="95"/>
              </a:spcBef>
            </a:pPr>
            <a:r>
              <a:rPr sz="3400" b="1" spc="-195" dirty="0">
                <a:solidFill>
                  <a:schemeClr val="accent1"/>
                </a:solidFill>
                <a:latin typeface="Arial"/>
                <a:cs typeface="Arial"/>
              </a:rPr>
              <a:t>R</a:t>
            </a:r>
            <a:r>
              <a:rPr sz="3400" b="1" spc="90" dirty="0">
                <a:solidFill>
                  <a:schemeClr val="accent1"/>
                </a:solidFill>
                <a:latin typeface="Arial"/>
                <a:cs typeface="Arial"/>
              </a:rPr>
              <a:t>e</a:t>
            </a:r>
            <a:r>
              <a:rPr sz="3400" b="1" spc="-15" dirty="0">
                <a:solidFill>
                  <a:schemeClr val="accent1"/>
                </a:solidFill>
                <a:latin typeface="Arial"/>
                <a:cs typeface="Arial"/>
              </a:rPr>
              <a:t>c</a:t>
            </a:r>
            <a:r>
              <a:rPr sz="3400" b="1" spc="30" dirty="0">
                <a:solidFill>
                  <a:schemeClr val="accent1"/>
                </a:solidFill>
                <a:latin typeface="Arial"/>
                <a:cs typeface="Arial"/>
              </a:rPr>
              <a:t>a</a:t>
            </a:r>
            <a:r>
              <a:rPr sz="3400" b="1" spc="100" dirty="0">
                <a:solidFill>
                  <a:schemeClr val="accent1"/>
                </a:solidFill>
                <a:latin typeface="Arial"/>
                <a:cs typeface="Arial"/>
              </a:rPr>
              <a:t>l</a:t>
            </a:r>
            <a:r>
              <a:rPr sz="3400" b="1" spc="105" dirty="0">
                <a:solidFill>
                  <a:schemeClr val="accent1"/>
                </a:solidFill>
                <a:latin typeface="Arial"/>
                <a:cs typeface="Arial"/>
              </a:rPr>
              <a:t>l</a:t>
            </a:r>
            <a:r>
              <a:rPr sz="3400" b="1" spc="-145" dirty="0">
                <a:solidFill>
                  <a:schemeClr val="accent1"/>
                </a:solidFill>
                <a:latin typeface="Arial"/>
                <a:cs typeface="Arial"/>
              </a:rPr>
              <a:t> </a:t>
            </a:r>
            <a:r>
              <a:rPr sz="3400" b="1" spc="-190" dirty="0">
                <a:solidFill>
                  <a:schemeClr val="accent1"/>
                </a:solidFill>
                <a:latin typeface="Arial"/>
                <a:cs typeface="Arial"/>
              </a:rPr>
              <a:t>S</a:t>
            </a:r>
            <a:r>
              <a:rPr sz="3400" b="1" spc="-15" dirty="0">
                <a:solidFill>
                  <a:schemeClr val="accent1"/>
                </a:solidFill>
                <a:latin typeface="Arial"/>
                <a:cs typeface="Arial"/>
              </a:rPr>
              <a:t>c</a:t>
            </a:r>
            <a:r>
              <a:rPr sz="3400" b="1" spc="40" dirty="0">
                <a:solidFill>
                  <a:schemeClr val="accent1"/>
                </a:solidFill>
                <a:latin typeface="Arial"/>
                <a:cs typeface="Arial"/>
              </a:rPr>
              <a:t>o</a:t>
            </a:r>
            <a:r>
              <a:rPr sz="3400" b="1" spc="105" dirty="0">
                <a:solidFill>
                  <a:schemeClr val="accent1"/>
                </a:solidFill>
                <a:latin typeface="Arial"/>
                <a:cs typeface="Arial"/>
              </a:rPr>
              <a:t>r</a:t>
            </a:r>
            <a:r>
              <a:rPr sz="3400" b="1" spc="95" dirty="0">
                <a:solidFill>
                  <a:schemeClr val="accent1"/>
                </a:solidFill>
                <a:latin typeface="Arial"/>
                <a:cs typeface="Arial"/>
              </a:rPr>
              <a:t>e</a:t>
            </a:r>
            <a:r>
              <a:rPr sz="3400" b="1" spc="-145" dirty="0">
                <a:solidFill>
                  <a:schemeClr val="accent1"/>
                </a:solidFill>
                <a:latin typeface="Arial"/>
                <a:cs typeface="Arial"/>
              </a:rPr>
              <a:t> </a:t>
            </a:r>
            <a:r>
              <a:rPr sz="3400" b="1" spc="-114" dirty="0">
                <a:latin typeface="Arial"/>
                <a:cs typeface="Arial"/>
              </a:rPr>
              <a:t>=</a:t>
            </a:r>
            <a:r>
              <a:rPr sz="3400" b="1" spc="-145" dirty="0">
                <a:latin typeface="Arial"/>
                <a:cs typeface="Arial"/>
              </a:rPr>
              <a:t> </a:t>
            </a:r>
            <a:r>
              <a:rPr lang="en-US" sz="3400" b="1" spc="470" dirty="0">
                <a:latin typeface="Arial"/>
                <a:cs typeface="Arial"/>
              </a:rPr>
              <a:t>0.71</a:t>
            </a:r>
            <a:endParaRPr sz="3400" dirty="0">
              <a:latin typeface="Arial"/>
              <a:cs typeface="Arial"/>
            </a:endParaRPr>
          </a:p>
        </p:txBody>
      </p:sp>
      <p:pic>
        <p:nvPicPr>
          <p:cNvPr id="62" name="Picture 61" descr="A black text with black letters&#10;&#10;Description automatically generated with medium confidence">
            <a:extLst>
              <a:ext uri="{FF2B5EF4-FFF2-40B4-BE49-F238E27FC236}">
                <a16:creationId xmlns:a16="http://schemas.microsoft.com/office/drawing/2014/main" id="{FF445116-846B-92C7-C7AC-430E95A43F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8167" y="4647437"/>
            <a:ext cx="6429738" cy="13825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object 3"/>
          <p:cNvPicPr/>
          <p:nvPr/>
        </p:nvPicPr>
        <p:blipFill rotWithShape="1">
          <a:blip r:embed="rId2" cstate="print">
            <a:alphaModFix amt="40000"/>
          </a:blip>
          <a:srcRect l="14969" r="15721"/>
          <a:stretch/>
        </p:blipFill>
        <p:spPr>
          <a:xfrm>
            <a:off x="20" y="10"/>
            <a:ext cx="12675455" cy="10286990"/>
          </a:xfrm>
          <a:prstGeom prst="rect">
            <a:avLst/>
          </a:prstGeom>
          <a:solidFill>
            <a:schemeClr val="tx1">
              <a:lumMod val="75000"/>
              <a:lumOff val="25000"/>
            </a:schemeClr>
          </a:solidFill>
        </p:spPr>
      </p:pic>
      <p:pic>
        <p:nvPicPr>
          <p:cNvPr id="8" name="Picture 7" descr="A stack of books on a table&#10;&#10;Description automatically generated">
            <a:extLst>
              <a:ext uri="{FF2B5EF4-FFF2-40B4-BE49-F238E27FC236}">
                <a16:creationId xmlns:a16="http://schemas.microsoft.com/office/drawing/2014/main" id="{9BF8E7D7-03F4-1995-763A-FDC989CFF309}"/>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8078" r="1" b="5151"/>
          <a:stretch/>
        </p:blipFill>
        <p:spPr>
          <a:xfrm>
            <a:off x="9338995" y="10"/>
            <a:ext cx="8944178" cy="10286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9" name="object 5">
            <a:extLst>
              <a:ext uri="{FF2B5EF4-FFF2-40B4-BE49-F238E27FC236}">
                <a16:creationId xmlns:a16="http://schemas.microsoft.com/office/drawing/2014/main" id="{6412A640-5F74-6C1C-B55B-ABDB739EF4E0}"/>
              </a:ext>
            </a:extLst>
          </p:cNvPr>
          <p:cNvSpPr txBox="1">
            <a:spLocks/>
          </p:cNvSpPr>
          <p:nvPr/>
        </p:nvSpPr>
        <p:spPr>
          <a:xfrm>
            <a:off x="1193835" y="1409700"/>
            <a:ext cx="6951345" cy="1168400"/>
          </a:xfrm>
          <a:prstGeom prst="rect">
            <a:avLst/>
          </a:prstGeom>
        </p:spPr>
        <p:txBody>
          <a:bodyPr vert="horz" wrap="square" lIns="0" tIns="12700" rIns="0" bIns="0" rtlCol="0">
            <a:spAutoFit/>
          </a:bodyPr>
          <a:lstStyle>
            <a:lvl1pPr>
              <a:defRPr sz="4400" b="1" i="0">
                <a:solidFill>
                  <a:srgbClr val="CCCCCC"/>
                </a:solidFill>
                <a:latin typeface="Tahoma"/>
                <a:ea typeface="+mj-ea"/>
                <a:cs typeface="Tahoma"/>
              </a:defRPr>
            </a:lvl1pPr>
          </a:lstStyle>
          <a:p>
            <a:pPr marL="12700">
              <a:spcBef>
                <a:spcPts val="100"/>
              </a:spcBef>
            </a:pPr>
            <a:r>
              <a:rPr lang="en-ID" sz="7500" kern="0" spc="90" dirty="0">
                <a:solidFill>
                  <a:schemeClr val="bg1"/>
                </a:solidFill>
              </a:rPr>
              <a:t>About</a:t>
            </a:r>
            <a:r>
              <a:rPr lang="en-ID" sz="7500" kern="0" spc="-330" dirty="0"/>
              <a:t> </a:t>
            </a:r>
            <a:r>
              <a:rPr lang="en-ID" sz="7500" kern="0" spc="70" dirty="0">
                <a:solidFill>
                  <a:schemeClr val="accent1"/>
                </a:solidFill>
              </a:rPr>
              <a:t>Dataset</a:t>
            </a:r>
            <a:endParaRPr lang="en-ID" sz="7500" kern="0" dirty="0">
              <a:solidFill>
                <a:schemeClr val="accent1"/>
              </a:solidFill>
            </a:endParaRPr>
          </a:p>
        </p:txBody>
      </p:sp>
      <p:sp>
        <p:nvSpPr>
          <p:cNvPr id="10" name="object 6">
            <a:extLst>
              <a:ext uri="{FF2B5EF4-FFF2-40B4-BE49-F238E27FC236}">
                <a16:creationId xmlns:a16="http://schemas.microsoft.com/office/drawing/2014/main" id="{2766BE76-429A-A221-2CF2-714C299733E2}"/>
              </a:ext>
            </a:extLst>
          </p:cNvPr>
          <p:cNvSpPr txBox="1"/>
          <p:nvPr/>
        </p:nvSpPr>
        <p:spPr>
          <a:xfrm>
            <a:off x="762000" y="3475094"/>
            <a:ext cx="8187006" cy="5614357"/>
          </a:xfrm>
          <a:prstGeom prst="rect">
            <a:avLst/>
          </a:prstGeom>
        </p:spPr>
        <p:txBody>
          <a:bodyPr vert="horz" wrap="square" lIns="0" tIns="12700" rIns="0" bIns="0" rtlCol="0">
            <a:spAutoFit/>
          </a:bodyPr>
          <a:lstStyle/>
          <a:p>
            <a:pPr lvl="0">
              <a:lnSpc>
                <a:spcPct val="100000"/>
              </a:lnSpc>
            </a:pPr>
            <a:r>
              <a:rPr lang="en-ID" sz="2800" b="0" i="0" dirty="0">
                <a:solidFill>
                  <a:schemeClr val="bg1"/>
                </a:solidFill>
              </a:rPr>
              <a:t>This dataset contains valuable information about a subscription-based digital product that offers financial advisory services, encompassing a wide range of features such as newsletters, webinars, and investment recommendations.</a:t>
            </a:r>
          </a:p>
          <a:p>
            <a:pPr lvl="0">
              <a:lnSpc>
                <a:spcPct val="100000"/>
              </a:lnSpc>
            </a:pPr>
            <a:endParaRPr lang="en-ID" sz="2800" dirty="0">
              <a:solidFill>
                <a:schemeClr val="bg1"/>
              </a:solidFill>
            </a:endParaRPr>
          </a:p>
          <a:p>
            <a:pPr lvl="0">
              <a:lnSpc>
                <a:spcPct val="100000"/>
              </a:lnSpc>
            </a:pPr>
            <a:r>
              <a:rPr lang="en-ID" sz="2800" b="0" i="0" dirty="0">
                <a:solidFill>
                  <a:schemeClr val="bg1"/>
                </a:solidFill>
              </a:rPr>
              <a:t>The product caters to various preferences, providing both annual and monthly subscription options. To enhance customer satisfaction, the platform offers daytime support, enabling customers to connect with a dedicated care team for product-related inquiries, as well as assistance with signup and cancellation processes.</a:t>
            </a:r>
            <a:endParaRPr lang="en-US" sz="2800" dirty="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7999" cy="5143499"/>
          </a:xfrm>
          <a:prstGeom prst="rect">
            <a:avLst/>
          </a:prstGeom>
        </p:spPr>
      </p:pic>
      <p:sp>
        <p:nvSpPr>
          <p:cNvPr id="3" name="object 3"/>
          <p:cNvSpPr txBox="1"/>
          <p:nvPr/>
        </p:nvSpPr>
        <p:spPr>
          <a:xfrm>
            <a:off x="228600" y="6134100"/>
            <a:ext cx="6324600" cy="2228815"/>
          </a:xfrm>
          <a:prstGeom prst="rect">
            <a:avLst/>
          </a:prstGeom>
        </p:spPr>
        <p:txBody>
          <a:bodyPr vert="horz" wrap="square" lIns="0" tIns="12700" rIns="0" bIns="0" rtlCol="0">
            <a:spAutoFit/>
          </a:bodyPr>
          <a:lstStyle/>
          <a:p>
            <a:pPr marL="12700">
              <a:lnSpc>
                <a:spcPct val="100000"/>
              </a:lnSpc>
              <a:spcBef>
                <a:spcPts val="100"/>
              </a:spcBef>
            </a:pPr>
            <a:r>
              <a:rPr lang="en-ID" sz="7200" b="1" spc="835" dirty="0" err="1">
                <a:latin typeface="Tahoma"/>
                <a:cs typeface="Tahoma"/>
              </a:rPr>
              <a:t>Modeling</a:t>
            </a:r>
            <a:r>
              <a:rPr lang="en-ID" sz="7200" b="1" spc="835" dirty="0">
                <a:solidFill>
                  <a:schemeClr val="accent1"/>
                </a:solidFill>
                <a:latin typeface="Tahoma"/>
                <a:cs typeface="Tahoma"/>
              </a:rPr>
              <a:t> Conclusion</a:t>
            </a:r>
            <a:endParaRPr sz="7200" dirty="0">
              <a:solidFill>
                <a:schemeClr val="accent1"/>
              </a:solidFill>
              <a:latin typeface="Tahoma"/>
              <a:cs typeface="Tahoma"/>
            </a:endParaRPr>
          </a:p>
        </p:txBody>
      </p:sp>
      <p:sp>
        <p:nvSpPr>
          <p:cNvPr id="4" name="object 4"/>
          <p:cNvSpPr txBox="1"/>
          <p:nvPr/>
        </p:nvSpPr>
        <p:spPr>
          <a:xfrm>
            <a:off x="7516195" y="5695308"/>
            <a:ext cx="9910445" cy="1401153"/>
          </a:xfrm>
          <a:prstGeom prst="rect">
            <a:avLst/>
          </a:prstGeom>
        </p:spPr>
        <p:txBody>
          <a:bodyPr vert="horz" wrap="square" lIns="0" tIns="12700" rIns="0" bIns="0" rtlCol="0">
            <a:spAutoFit/>
          </a:bodyPr>
          <a:lstStyle/>
          <a:p>
            <a:pPr marL="12700" marR="5080">
              <a:lnSpc>
                <a:spcPct val="125000"/>
              </a:lnSpc>
              <a:spcBef>
                <a:spcPts val="100"/>
              </a:spcBef>
            </a:pPr>
            <a:r>
              <a:rPr lang="en-ID" sz="2500" b="1" spc="-5" dirty="0">
                <a:latin typeface="Tahoma"/>
                <a:cs typeface="Tahoma"/>
              </a:rPr>
              <a:t>Through the application of </a:t>
            </a:r>
            <a:r>
              <a:rPr lang="en-ID" sz="2500" b="1" spc="-5" dirty="0">
                <a:solidFill>
                  <a:schemeClr val="accent1"/>
                </a:solidFill>
                <a:latin typeface="Tahoma"/>
                <a:cs typeface="Tahoma"/>
              </a:rPr>
              <a:t>SMOTE</a:t>
            </a:r>
            <a:r>
              <a:rPr lang="en-ID" sz="2500" b="1" spc="-5" dirty="0">
                <a:latin typeface="Tahoma"/>
                <a:cs typeface="Tahoma"/>
              </a:rPr>
              <a:t> to our imbalanced dataset, we effectively tackled the problem of uneven labels, leading to an increased count of churn as opposed to non-churn.</a:t>
            </a:r>
            <a:endParaRPr sz="2500" dirty="0">
              <a:latin typeface="Tahoma"/>
              <a:cs typeface="Tahoma"/>
            </a:endParaRPr>
          </a:p>
        </p:txBody>
      </p:sp>
      <p:sp>
        <p:nvSpPr>
          <p:cNvPr id="5" name="object 5"/>
          <p:cNvSpPr txBox="1"/>
          <p:nvPr/>
        </p:nvSpPr>
        <p:spPr>
          <a:xfrm>
            <a:off x="7516195" y="7648270"/>
            <a:ext cx="9901576" cy="2362955"/>
          </a:xfrm>
          <a:prstGeom prst="rect">
            <a:avLst/>
          </a:prstGeom>
        </p:spPr>
        <p:txBody>
          <a:bodyPr vert="horz" wrap="square" lIns="0" tIns="12700" rIns="0" bIns="0" rtlCol="0">
            <a:spAutoFit/>
          </a:bodyPr>
          <a:lstStyle/>
          <a:p>
            <a:pPr marL="12700" marR="5080">
              <a:lnSpc>
                <a:spcPct val="125000"/>
              </a:lnSpc>
              <a:spcBef>
                <a:spcPts val="100"/>
              </a:spcBef>
            </a:pPr>
            <a:r>
              <a:rPr lang="en-ID" sz="2500" b="1" spc="20" dirty="0">
                <a:latin typeface="Tahoma"/>
                <a:cs typeface="Tahoma"/>
              </a:rPr>
              <a:t>The utilization of </a:t>
            </a:r>
            <a:r>
              <a:rPr lang="en-ID" sz="2500" b="1" spc="20" dirty="0">
                <a:solidFill>
                  <a:schemeClr val="accent1"/>
                </a:solidFill>
                <a:latin typeface="Tahoma"/>
                <a:cs typeface="Tahoma"/>
              </a:rPr>
              <a:t>HYPERPARAMETER TUNING</a:t>
            </a:r>
            <a:r>
              <a:rPr lang="en-ID" sz="2500" b="1" spc="20" dirty="0">
                <a:latin typeface="Tahoma"/>
                <a:cs typeface="Tahoma"/>
              </a:rPr>
              <a:t> in the </a:t>
            </a:r>
            <a:r>
              <a:rPr lang="en-ID" sz="2500" b="1" spc="20" dirty="0">
                <a:solidFill>
                  <a:schemeClr val="accent1"/>
                </a:solidFill>
                <a:latin typeface="Tahoma"/>
                <a:cs typeface="Tahoma"/>
              </a:rPr>
              <a:t>GRADIENT BOOSTING CLASSIFIER </a:t>
            </a:r>
            <a:r>
              <a:rPr lang="en-ID" sz="2500" b="1" spc="20" dirty="0" err="1">
                <a:latin typeface="Tahoma"/>
                <a:cs typeface="Tahoma"/>
              </a:rPr>
              <a:t>modeling</a:t>
            </a:r>
            <a:r>
              <a:rPr lang="en-ID" sz="2500" b="1" spc="20" dirty="0">
                <a:latin typeface="Tahoma"/>
                <a:cs typeface="Tahoma"/>
              </a:rPr>
              <a:t> has led to the model achieving </a:t>
            </a:r>
            <a:r>
              <a:rPr lang="en-ID" sz="2500" b="1" spc="20" dirty="0" err="1">
                <a:latin typeface="Tahoma"/>
                <a:cs typeface="Tahoma"/>
              </a:rPr>
              <a:t>favorable</a:t>
            </a:r>
            <a:r>
              <a:rPr lang="en-ID" sz="2500" b="1" spc="20" dirty="0">
                <a:latin typeface="Tahoma"/>
                <a:cs typeface="Tahoma"/>
              </a:rPr>
              <a:t> results, correctly predicting 61% of non-churn instances as churn, and accurately identifying 71% of churn cases.</a:t>
            </a:r>
            <a:endParaRPr sz="2500" dirty="0">
              <a:latin typeface="Tahoma"/>
              <a:cs typeface="Tahom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bject 5"/>
          <p:cNvSpPr txBox="1">
            <a:spLocks noGrp="1"/>
          </p:cNvSpPr>
          <p:nvPr>
            <p:ph type="title"/>
          </p:nvPr>
        </p:nvSpPr>
        <p:spPr>
          <a:xfrm>
            <a:off x="930156" y="1104900"/>
            <a:ext cx="7876974" cy="2710958"/>
          </a:xfrm>
          <a:prstGeom prst="rect">
            <a:avLst/>
          </a:prstGeom>
        </p:spPr>
        <p:txBody>
          <a:bodyPr vert="horz" lIns="91440" tIns="45720" rIns="91440" bIns="45720" rtlCol="0" anchor="ctr">
            <a:normAutofit/>
          </a:bodyPr>
          <a:lstStyle/>
          <a:p>
            <a:pPr marL="12700" marR="5080" algn="l" rtl="0">
              <a:lnSpc>
                <a:spcPct val="90000"/>
              </a:lnSpc>
              <a:spcBef>
                <a:spcPct val="0"/>
              </a:spcBef>
            </a:pPr>
            <a:r>
              <a:rPr lang="en-US" sz="6000" kern="1200" spc="190" dirty="0">
                <a:solidFill>
                  <a:schemeClr val="accent1"/>
                </a:solidFill>
                <a:latin typeface="Tahoma" panose="020B0604030504040204" pitchFamily="34" charset="0"/>
                <a:ea typeface="Tahoma" panose="020B0604030504040204" pitchFamily="34" charset="0"/>
                <a:cs typeface="Tahoma" panose="020B0604030504040204" pitchFamily="34" charset="0"/>
              </a:rPr>
              <a:t>P</a:t>
            </a:r>
            <a:r>
              <a:rPr lang="en-US" sz="6000" kern="1200" spc="-180" dirty="0">
                <a:solidFill>
                  <a:schemeClr val="accent1"/>
                </a:solidFill>
                <a:latin typeface="Tahoma" panose="020B0604030504040204" pitchFamily="34" charset="0"/>
                <a:ea typeface="Tahoma" panose="020B0604030504040204" pitchFamily="34" charset="0"/>
                <a:cs typeface="Tahoma" panose="020B0604030504040204" pitchFamily="34" charset="0"/>
              </a:rPr>
              <a:t>r</a:t>
            </a:r>
            <a:r>
              <a:rPr lang="en-US" sz="6000" kern="1200" spc="320" dirty="0">
                <a:solidFill>
                  <a:schemeClr val="accent1"/>
                </a:solidFill>
                <a:latin typeface="Tahoma" panose="020B0604030504040204" pitchFamily="34" charset="0"/>
                <a:ea typeface="Tahoma" panose="020B0604030504040204" pitchFamily="34" charset="0"/>
                <a:cs typeface="Tahoma" panose="020B0604030504040204" pitchFamily="34" charset="0"/>
              </a:rPr>
              <a:t>o</a:t>
            </a:r>
            <a:r>
              <a:rPr lang="en-US" sz="6000" kern="1200" spc="-35" dirty="0">
                <a:solidFill>
                  <a:schemeClr val="accent1"/>
                </a:solidFill>
                <a:latin typeface="Tahoma" panose="020B0604030504040204" pitchFamily="34" charset="0"/>
                <a:ea typeface="Tahoma" panose="020B0604030504040204" pitchFamily="34" charset="0"/>
                <a:cs typeface="Tahoma" panose="020B0604030504040204" pitchFamily="34" charset="0"/>
              </a:rPr>
              <a:t>f</a:t>
            </a:r>
            <a:r>
              <a:rPr lang="en-US" sz="6000" kern="1200" spc="320" dirty="0">
                <a:solidFill>
                  <a:schemeClr val="accent1"/>
                </a:solidFill>
                <a:latin typeface="Tahoma" panose="020B0604030504040204" pitchFamily="34" charset="0"/>
                <a:ea typeface="Tahoma" panose="020B0604030504040204" pitchFamily="34" charset="0"/>
                <a:cs typeface="Tahoma" panose="020B0604030504040204" pitchFamily="34" charset="0"/>
              </a:rPr>
              <a:t>o</a:t>
            </a:r>
            <a:r>
              <a:rPr lang="en-US" sz="6000" kern="1200" spc="-125" dirty="0">
                <a:solidFill>
                  <a:schemeClr val="accent1"/>
                </a:solidFill>
                <a:latin typeface="Tahoma" panose="020B0604030504040204" pitchFamily="34" charset="0"/>
                <a:ea typeface="Tahoma" panose="020B0604030504040204" pitchFamily="34" charset="0"/>
                <a:cs typeface="Tahoma" panose="020B0604030504040204" pitchFamily="34" charset="0"/>
              </a:rPr>
              <a:t>un</a:t>
            </a:r>
            <a:r>
              <a:rPr lang="en-US" sz="6000" kern="1200" spc="90" dirty="0">
                <a:solidFill>
                  <a:schemeClr val="accent1"/>
                </a:solidFill>
                <a:latin typeface="Tahoma" panose="020B0604030504040204" pitchFamily="34" charset="0"/>
                <a:ea typeface="Tahoma" panose="020B0604030504040204" pitchFamily="34" charset="0"/>
                <a:cs typeface="Tahoma" panose="020B0604030504040204" pitchFamily="34" charset="0"/>
              </a:rPr>
              <a:t>d</a:t>
            </a:r>
            <a:r>
              <a:rPr lang="en-US" sz="6000" kern="1200" spc="9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6000" kern="1200" spc="-155" dirty="0">
                <a:solidFill>
                  <a:schemeClr val="tx1"/>
                </a:solidFill>
                <a:latin typeface="Tahoma" panose="020B0604030504040204" pitchFamily="34" charset="0"/>
                <a:ea typeface="Tahoma" panose="020B0604030504040204" pitchFamily="34" charset="0"/>
                <a:cs typeface="Tahoma" panose="020B0604030504040204" pitchFamily="34" charset="0"/>
              </a:rPr>
              <a:t>Impact</a:t>
            </a:r>
            <a:endParaRPr lang="en-US" sz="6000"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1" name="TextBox 10">
            <a:extLst>
              <a:ext uri="{FF2B5EF4-FFF2-40B4-BE49-F238E27FC236}">
                <a16:creationId xmlns:a16="http://schemas.microsoft.com/office/drawing/2014/main" id="{AD143E83-6705-E629-961F-11145D557D24}"/>
              </a:ext>
            </a:extLst>
          </p:cNvPr>
          <p:cNvSpPr txBox="1"/>
          <p:nvPr/>
        </p:nvSpPr>
        <p:spPr>
          <a:xfrm>
            <a:off x="763266" y="4125181"/>
            <a:ext cx="8210755" cy="4447319"/>
          </a:xfrm>
          <a:prstGeom prst="rect">
            <a:avLst/>
          </a:prstGeom>
        </p:spPr>
        <p:txBody>
          <a:bodyPr vert="horz" lIns="91440" tIns="45720" rIns="91440" bIns="45720" rtlCol="0">
            <a:noAutofit/>
          </a:bodyPr>
          <a:lstStyle/>
          <a:p>
            <a:pPr marL="457200" indent="-457200">
              <a:lnSpc>
                <a:spcPct val="90000"/>
              </a:lnSpc>
              <a:spcAft>
                <a:spcPts val="600"/>
              </a:spcAft>
              <a:buFont typeface="+mj-lt"/>
              <a:buAutoNum type="arabicPeriod"/>
            </a:pPr>
            <a:r>
              <a:rPr lang="en-US" sz="2800" dirty="0">
                <a:latin typeface="Verdana" panose="020B0604030504040204" pitchFamily="34" charset="0"/>
                <a:ea typeface="Verdana" panose="020B0604030504040204" pitchFamily="34" charset="0"/>
                <a:cs typeface="Verdana" panose="020B0604030504040204" pitchFamily="34" charset="0"/>
              </a:rPr>
              <a:t>Strategic expansion into market segments encompassing diverse customer generations.</a:t>
            </a:r>
          </a:p>
          <a:p>
            <a:pPr marL="457200" indent="-457200">
              <a:lnSpc>
                <a:spcPct val="90000"/>
              </a:lnSpc>
              <a:spcAft>
                <a:spcPts val="600"/>
              </a:spcAft>
              <a:buFont typeface="+mj-lt"/>
              <a:buAutoNum type="arabicPeriod"/>
            </a:pPr>
            <a:r>
              <a:rPr lang="en-US" sz="2800" dirty="0">
                <a:latin typeface="Verdana" panose="020B0604030504040204" pitchFamily="34" charset="0"/>
                <a:ea typeface="Verdana" panose="020B0604030504040204" pitchFamily="34" charset="0"/>
                <a:cs typeface="Verdana" panose="020B0604030504040204" pitchFamily="34" charset="0"/>
              </a:rPr>
              <a:t>Enhancing customer experience through top-notch service to elevate customer satisfaction.</a:t>
            </a:r>
          </a:p>
          <a:p>
            <a:pPr marL="457200" indent="-457200">
              <a:lnSpc>
                <a:spcPct val="90000"/>
              </a:lnSpc>
              <a:spcAft>
                <a:spcPts val="600"/>
              </a:spcAft>
              <a:buFont typeface="+mj-lt"/>
              <a:buAutoNum type="arabicPeriod"/>
            </a:pPr>
            <a:r>
              <a:rPr lang="en-US" sz="2800" dirty="0">
                <a:latin typeface="Verdana" panose="020B0604030504040204" pitchFamily="34" charset="0"/>
                <a:ea typeface="Verdana" panose="020B0604030504040204" pitchFamily="34" charset="0"/>
                <a:cs typeface="Verdana" panose="020B0604030504040204" pitchFamily="34" charset="0"/>
              </a:rPr>
              <a:t>Optimizing product and service quality to meet customer expectations.</a:t>
            </a:r>
          </a:p>
          <a:p>
            <a:pPr marL="457200" indent="-457200">
              <a:lnSpc>
                <a:spcPct val="90000"/>
              </a:lnSpc>
              <a:spcAft>
                <a:spcPts val="600"/>
              </a:spcAft>
              <a:buFont typeface="+mj-lt"/>
              <a:buAutoNum type="arabicPeriod"/>
            </a:pPr>
            <a:r>
              <a:rPr lang="en-US" sz="2800" dirty="0">
                <a:latin typeface="Verdana" panose="020B0604030504040204" pitchFamily="34" charset="0"/>
                <a:ea typeface="Verdana" panose="020B0604030504040204" pitchFamily="34" charset="0"/>
                <a:cs typeface="Verdana" panose="020B0604030504040204" pitchFamily="34" charset="0"/>
              </a:rPr>
              <a:t>Prevent 61% customers to churn and ensure their loyalty.</a:t>
            </a:r>
          </a:p>
        </p:txBody>
      </p:sp>
      <p:pic>
        <p:nvPicPr>
          <p:cNvPr id="13" name="Picture 12" descr="Colourful carved figures of humans">
            <a:extLst>
              <a:ext uri="{FF2B5EF4-FFF2-40B4-BE49-F238E27FC236}">
                <a16:creationId xmlns:a16="http://schemas.microsoft.com/office/drawing/2014/main" id="{A62C1ADB-3F53-0C7D-041B-2E3BED7A3CAC}"/>
              </a:ext>
            </a:extLst>
          </p:cNvPr>
          <p:cNvPicPr>
            <a:picLocks noChangeAspect="1"/>
          </p:cNvPicPr>
          <p:nvPr/>
        </p:nvPicPr>
        <p:blipFill rotWithShape="1">
          <a:blip r:embed="rId2"/>
          <a:srcRect l="19141" r="18910" b="1"/>
          <a:stretch/>
        </p:blipFill>
        <p:spPr>
          <a:xfrm>
            <a:off x="9343822" y="10"/>
            <a:ext cx="8944178" cy="10286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297430" y="1443769"/>
            <a:ext cx="13693140" cy="7399462"/>
          </a:xfrm>
          <a:prstGeom prst="rect">
            <a:avLst/>
          </a:prstGeom>
        </p:spPr>
        <p:txBody>
          <a:bodyPr vert="horz" wrap="square" lIns="0" tIns="12700" rIns="0" bIns="0" rtlCol="0">
            <a:spAutoFit/>
          </a:bodyPr>
          <a:lstStyle/>
          <a:p>
            <a:pPr marL="12700" marR="5080" indent="-635" algn="ctr">
              <a:lnSpc>
                <a:spcPct val="100000"/>
              </a:lnSpc>
              <a:spcBef>
                <a:spcPts val="100"/>
              </a:spcBef>
            </a:pPr>
            <a:r>
              <a:rPr lang="en-ID" sz="8000" b="0" i="0" u="none" strike="noStrike" dirty="0">
                <a:solidFill>
                  <a:srgbClr val="D1D5DB"/>
                </a:solidFill>
                <a:effectLst/>
                <a:latin typeface="Söhne"/>
              </a:rPr>
              <a:t>The battle against churn necessitates steadfast dedication to harness the most recent methodologies and strategies to uphold the stability of customer retention systems.</a:t>
            </a:r>
            <a:endParaRPr sz="7500" dirty="0">
              <a:latin typeface="Tahoma"/>
              <a:cs typeface="Tahom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oup of colorful umbrellas&#10;&#10;Description automatically generated">
            <a:extLst>
              <a:ext uri="{FF2B5EF4-FFF2-40B4-BE49-F238E27FC236}">
                <a16:creationId xmlns:a16="http://schemas.microsoft.com/office/drawing/2014/main" id="{55F5B0DE-CD30-1660-BBA9-B202F3B9FB1F}"/>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52659"/>
          <a:stretch/>
        </p:blipFill>
        <p:spPr>
          <a:xfrm>
            <a:off x="3783534" y="10"/>
            <a:ext cx="14504463" cy="10286990"/>
          </a:xfrm>
          <a:prstGeom prst="rect">
            <a:avLst/>
          </a:prstGeom>
        </p:spPr>
      </p:pic>
      <p:sp>
        <p:nvSpPr>
          <p:cNvPr id="21" name="Rectangle 2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085394" cy="10287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bject 3"/>
          <p:cNvSpPr txBox="1">
            <a:spLocks noGrp="1"/>
          </p:cNvSpPr>
          <p:nvPr>
            <p:ph type="title"/>
          </p:nvPr>
        </p:nvSpPr>
        <p:spPr>
          <a:xfrm>
            <a:off x="1257300" y="547687"/>
            <a:ext cx="5733283" cy="2849868"/>
          </a:xfrm>
          <a:prstGeom prst="rect">
            <a:avLst/>
          </a:prstGeom>
        </p:spPr>
        <p:txBody>
          <a:bodyPr vert="horz" lIns="91440" tIns="45720" rIns="91440" bIns="45720" rtlCol="0" anchor="ctr">
            <a:normAutofit/>
          </a:bodyPr>
          <a:lstStyle/>
          <a:p>
            <a:pPr marL="9525" marR="3810" algn="l" rtl="0">
              <a:lnSpc>
                <a:spcPct val="90000"/>
              </a:lnSpc>
              <a:spcBef>
                <a:spcPct val="0"/>
              </a:spcBef>
            </a:pPr>
            <a:r>
              <a:rPr lang="en-US" sz="5100" b="1" i="0" kern="1200" spc="53" dirty="0">
                <a:solidFill>
                  <a:schemeClr val="tx1"/>
                </a:solidFill>
                <a:latin typeface="+mj-lt"/>
                <a:cs typeface="+mj-cs"/>
              </a:rPr>
              <a:t>An </a:t>
            </a:r>
            <a:r>
              <a:rPr lang="en-US" sz="5100" b="1" i="0" kern="1200" spc="191" dirty="0">
                <a:solidFill>
                  <a:schemeClr val="tx1"/>
                </a:solidFill>
                <a:latin typeface="+mj-lt"/>
                <a:cs typeface="+mj-cs"/>
              </a:rPr>
              <a:t>ounce </a:t>
            </a:r>
            <a:r>
              <a:rPr lang="en-US" sz="5100" b="1" i="0" kern="1200" spc="105" dirty="0">
                <a:solidFill>
                  <a:schemeClr val="tx1"/>
                </a:solidFill>
                <a:latin typeface="+mj-lt"/>
                <a:cs typeface="+mj-cs"/>
              </a:rPr>
              <a:t>of </a:t>
            </a:r>
            <a:r>
              <a:rPr lang="en-US" sz="5100" b="1" i="0" kern="1200" spc="109" dirty="0">
                <a:solidFill>
                  <a:schemeClr val="tx1"/>
                </a:solidFill>
                <a:latin typeface="+mj-lt"/>
                <a:cs typeface="+mj-cs"/>
              </a:rPr>
              <a:t> </a:t>
            </a:r>
            <a:r>
              <a:rPr lang="en-US" sz="5100" b="1" i="0" kern="1200" spc="30" dirty="0">
                <a:solidFill>
                  <a:schemeClr val="tx1"/>
                </a:solidFill>
                <a:latin typeface="+mj-lt"/>
                <a:cs typeface="+mj-cs"/>
              </a:rPr>
              <a:t>prevention</a:t>
            </a:r>
            <a:r>
              <a:rPr lang="en-US" sz="5100" b="1" i="0" kern="1200" spc="-203" dirty="0">
                <a:solidFill>
                  <a:schemeClr val="tx1"/>
                </a:solidFill>
                <a:latin typeface="+mj-lt"/>
                <a:cs typeface="+mj-cs"/>
              </a:rPr>
              <a:t> </a:t>
            </a:r>
            <a:r>
              <a:rPr lang="en-US" sz="5100" b="1" i="0" kern="1200" spc="139" dirty="0">
                <a:solidFill>
                  <a:schemeClr val="tx1"/>
                </a:solidFill>
                <a:latin typeface="+mj-lt"/>
                <a:cs typeface="+mj-cs"/>
              </a:rPr>
              <a:t>is</a:t>
            </a:r>
            <a:r>
              <a:rPr lang="en-US" sz="5100" b="1" i="0" kern="1200" spc="-199" dirty="0">
                <a:solidFill>
                  <a:schemeClr val="tx1"/>
                </a:solidFill>
                <a:latin typeface="+mj-lt"/>
                <a:cs typeface="+mj-cs"/>
              </a:rPr>
              <a:t> </a:t>
            </a:r>
            <a:r>
              <a:rPr lang="en-US" sz="5100" b="1" i="0" kern="1200" spc="-53" dirty="0">
                <a:solidFill>
                  <a:schemeClr val="tx1"/>
                </a:solidFill>
                <a:latin typeface="+mj-lt"/>
                <a:cs typeface="+mj-cs"/>
              </a:rPr>
              <a:t>worth </a:t>
            </a:r>
            <a:r>
              <a:rPr lang="en-US" sz="5100" b="1" i="0" kern="1200" spc="-1639" dirty="0">
                <a:solidFill>
                  <a:schemeClr val="tx1"/>
                </a:solidFill>
                <a:latin typeface="+mj-lt"/>
                <a:cs typeface="+mj-cs"/>
              </a:rPr>
              <a:t> </a:t>
            </a:r>
            <a:r>
              <a:rPr lang="en-US" sz="5100" b="1" i="0" kern="1200" spc="11" dirty="0">
                <a:solidFill>
                  <a:schemeClr val="tx1"/>
                </a:solidFill>
                <a:latin typeface="+mj-lt"/>
                <a:cs typeface="+mj-cs"/>
              </a:rPr>
              <a:t>a</a:t>
            </a:r>
            <a:r>
              <a:rPr lang="en-US" sz="5100" b="1" i="0" kern="1200" spc="-195" dirty="0">
                <a:solidFill>
                  <a:schemeClr val="tx1"/>
                </a:solidFill>
                <a:latin typeface="+mj-lt"/>
                <a:cs typeface="+mj-cs"/>
              </a:rPr>
              <a:t> </a:t>
            </a:r>
            <a:r>
              <a:rPr lang="en-US" sz="5100" b="1" i="0" kern="1200" spc="53" dirty="0">
                <a:solidFill>
                  <a:schemeClr val="tx1"/>
                </a:solidFill>
                <a:latin typeface="+mj-lt"/>
                <a:cs typeface="+mj-cs"/>
              </a:rPr>
              <a:t>pound</a:t>
            </a:r>
            <a:r>
              <a:rPr lang="en-US" sz="5100" b="1" i="0" kern="1200" spc="-191" dirty="0">
                <a:solidFill>
                  <a:schemeClr val="tx1"/>
                </a:solidFill>
                <a:latin typeface="+mj-lt"/>
                <a:cs typeface="+mj-cs"/>
              </a:rPr>
              <a:t> </a:t>
            </a:r>
            <a:r>
              <a:rPr lang="en-US" sz="5100" b="1" i="0" kern="1200" spc="105" dirty="0">
                <a:solidFill>
                  <a:schemeClr val="tx1"/>
                </a:solidFill>
                <a:latin typeface="+mj-lt"/>
                <a:cs typeface="+mj-cs"/>
              </a:rPr>
              <a:t>of</a:t>
            </a:r>
            <a:r>
              <a:rPr lang="en-US" sz="5100" b="1" i="0" kern="1200" spc="-191" dirty="0">
                <a:solidFill>
                  <a:schemeClr val="tx1"/>
                </a:solidFill>
                <a:latin typeface="+mj-lt"/>
                <a:cs typeface="+mj-cs"/>
              </a:rPr>
              <a:t> </a:t>
            </a:r>
            <a:r>
              <a:rPr lang="en-US" sz="5100" b="1" i="0" kern="1200" spc="60" dirty="0">
                <a:solidFill>
                  <a:schemeClr val="tx1"/>
                </a:solidFill>
                <a:latin typeface="+mj-lt"/>
                <a:cs typeface="+mj-cs"/>
              </a:rPr>
              <a:t>cure.</a:t>
            </a:r>
            <a:endParaRPr lang="en-US" sz="5100" kern="1200" dirty="0">
              <a:solidFill>
                <a:schemeClr val="tx1"/>
              </a:solidFill>
              <a:latin typeface="+mj-lt"/>
              <a:cs typeface="+mj-cs"/>
            </a:endParaRPr>
          </a:p>
        </p:txBody>
      </p:sp>
      <p:sp>
        <p:nvSpPr>
          <p:cNvPr id="4" name="object 4"/>
          <p:cNvSpPr txBox="1"/>
          <p:nvPr/>
        </p:nvSpPr>
        <p:spPr>
          <a:xfrm>
            <a:off x="1257300" y="3651301"/>
            <a:ext cx="5733283" cy="5614143"/>
          </a:xfrm>
          <a:prstGeom prst="rect">
            <a:avLst/>
          </a:prstGeom>
        </p:spPr>
        <p:txBody>
          <a:bodyPr vert="horz" lIns="91440" tIns="45720" rIns="91440" bIns="45720" rtlCol="0">
            <a:normAutofit/>
          </a:bodyPr>
          <a:lstStyle/>
          <a:p>
            <a:pPr>
              <a:lnSpc>
                <a:spcPct val="90000"/>
              </a:lnSpc>
              <a:spcBef>
                <a:spcPts val="75"/>
              </a:spcBef>
            </a:pPr>
            <a:r>
              <a:rPr lang="en-US" sz="3000" b="1" spc="-180" dirty="0"/>
              <a:t>–</a:t>
            </a:r>
            <a:r>
              <a:rPr lang="en-US" sz="3000" b="1" spc="-53" dirty="0"/>
              <a:t> </a:t>
            </a:r>
            <a:r>
              <a:rPr lang="en-US" sz="3000" b="1" spc="19" dirty="0"/>
              <a:t>B</a:t>
            </a:r>
            <a:r>
              <a:rPr lang="en-US" sz="3000" b="1" spc="86" dirty="0"/>
              <a:t>e</a:t>
            </a:r>
            <a:r>
              <a:rPr lang="en-US" sz="3000" b="1" spc="-75" dirty="0"/>
              <a:t>n</a:t>
            </a:r>
            <a:r>
              <a:rPr lang="en-US" sz="3000" b="1" spc="-210" dirty="0"/>
              <a:t>j</a:t>
            </a:r>
            <a:r>
              <a:rPr lang="en-US" sz="3000" b="1" spc="-19" dirty="0"/>
              <a:t>a</a:t>
            </a:r>
            <a:r>
              <a:rPr lang="en-US" sz="3000" b="1" spc="-105" dirty="0"/>
              <a:t>m</a:t>
            </a:r>
            <a:r>
              <a:rPr lang="en-US" sz="3000" b="1" spc="-90" dirty="0"/>
              <a:t>i</a:t>
            </a:r>
            <a:r>
              <a:rPr lang="en-US" sz="3000" b="1" spc="-71" dirty="0"/>
              <a:t>n</a:t>
            </a:r>
            <a:r>
              <a:rPr lang="en-US" sz="3000" b="1" spc="-53" dirty="0"/>
              <a:t> </a:t>
            </a:r>
            <a:r>
              <a:rPr lang="en-US" sz="3000" b="1" spc="38" dirty="0"/>
              <a:t>F</a:t>
            </a:r>
            <a:r>
              <a:rPr lang="en-US" sz="3000" b="1" spc="-90" dirty="0"/>
              <a:t>r</a:t>
            </a:r>
            <a:r>
              <a:rPr lang="en-US" sz="3000" b="1" spc="-19" dirty="0"/>
              <a:t>a</a:t>
            </a:r>
            <a:r>
              <a:rPr lang="en-US" sz="3000" b="1" spc="-75" dirty="0"/>
              <a:t>n</a:t>
            </a:r>
            <a:r>
              <a:rPr lang="en-US" sz="3000" b="1" spc="-19" dirty="0"/>
              <a:t>k</a:t>
            </a:r>
            <a:r>
              <a:rPr lang="en-US" sz="3000" b="1" spc="-4" dirty="0"/>
              <a:t>l</a:t>
            </a:r>
            <a:r>
              <a:rPr lang="en-US" sz="3000" b="1" spc="-90" dirty="0"/>
              <a:t>i</a:t>
            </a:r>
            <a:r>
              <a:rPr lang="en-US" sz="3000" b="1" spc="-71" dirty="0"/>
              <a:t>n</a:t>
            </a:r>
            <a:endParaRPr lang="en-US" sz="3000" dirty="0"/>
          </a:p>
        </p:txBody>
      </p:sp>
      <p:sp>
        <p:nvSpPr>
          <p:cNvPr id="5" name="object 5"/>
          <p:cNvSpPr/>
          <p:nvPr/>
        </p:nvSpPr>
        <p:spPr>
          <a:xfrm>
            <a:off x="3562065" y="7441085"/>
            <a:ext cx="13760734" cy="14334"/>
          </a:xfrm>
          <a:custGeom>
            <a:avLst/>
            <a:gdLst/>
            <a:ahLst/>
            <a:cxnLst/>
            <a:rect l="l" t="t" r="r" b="b"/>
            <a:pathLst>
              <a:path w="18288000" h="19050">
                <a:moveTo>
                  <a:pt x="0" y="19050"/>
                </a:moveTo>
                <a:lnTo>
                  <a:pt x="0" y="0"/>
                </a:lnTo>
                <a:lnTo>
                  <a:pt x="18287999" y="0"/>
                </a:lnTo>
                <a:lnTo>
                  <a:pt x="18287999" y="19050"/>
                </a:lnTo>
                <a:lnTo>
                  <a:pt x="0" y="19050"/>
                </a:lnTo>
                <a:close/>
              </a:path>
            </a:pathLst>
          </a:custGeom>
          <a:solidFill>
            <a:srgbClr val="CCCCCC">
              <a:alpha val="29798"/>
            </a:srgbClr>
          </a:solidFill>
        </p:spPr>
        <p:txBody>
          <a:bodyPr wrap="square" lIns="0" tIns="0" rIns="0" bIns="0" rtlCol="0"/>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sp>
        <p:nvSpPr>
          <p:cNvPr id="4" name="object 4"/>
          <p:cNvSpPr txBox="1">
            <a:spLocks noGrp="1"/>
          </p:cNvSpPr>
          <p:nvPr>
            <p:ph type="title"/>
          </p:nvPr>
        </p:nvSpPr>
        <p:spPr>
          <a:xfrm>
            <a:off x="1116248" y="262404"/>
            <a:ext cx="9906000" cy="936154"/>
          </a:xfrm>
          <a:prstGeom prst="rect">
            <a:avLst/>
          </a:prstGeom>
        </p:spPr>
        <p:txBody>
          <a:bodyPr vert="horz" wrap="square" lIns="0" tIns="12700" rIns="0" bIns="0" rtlCol="0">
            <a:spAutoFit/>
          </a:bodyPr>
          <a:lstStyle/>
          <a:p>
            <a:pPr marL="12700" marR="2430145" algn="l">
              <a:lnSpc>
                <a:spcPct val="100000"/>
              </a:lnSpc>
              <a:spcBef>
                <a:spcPts val="100"/>
              </a:spcBef>
            </a:pPr>
            <a:r>
              <a:rPr lang="en-ID" sz="6000" i="0" u="none" strike="noStrike" dirty="0">
                <a:solidFill>
                  <a:schemeClr val="tx1"/>
                </a:solidFill>
                <a:effectLst/>
                <a:latin typeface="Tahoma" panose="020B0604030504040204" pitchFamily="34" charset="0"/>
                <a:ea typeface="Tahoma" panose="020B0604030504040204" pitchFamily="34" charset="0"/>
                <a:cs typeface="Tahoma" panose="020B0604030504040204" pitchFamily="34" charset="0"/>
              </a:rPr>
              <a:t>Business </a:t>
            </a:r>
            <a:r>
              <a:rPr lang="en-ID" sz="6000" i="0" u="none" strike="noStrike" dirty="0">
                <a:solidFill>
                  <a:schemeClr val="accent2"/>
                </a:solidFill>
                <a:effectLst/>
                <a:latin typeface="Tahoma" panose="020B0604030504040204" pitchFamily="34" charset="0"/>
                <a:ea typeface="Tahoma" panose="020B0604030504040204" pitchFamily="34" charset="0"/>
                <a:cs typeface="Tahoma" panose="020B0604030504040204" pitchFamily="34" charset="0"/>
              </a:rPr>
              <a:t>Problem</a:t>
            </a:r>
            <a:endParaRPr lang="en-US" sz="6000" dirty="0">
              <a:solidFill>
                <a:schemeClr val="accent2"/>
              </a:solidFill>
              <a:latin typeface="Tahoma" panose="020B0604030504040204" pitchFamily="34" charset="0"/>
              <a:ea typeface="Tahoma" panose="020B0604030504040204" pitchFamily="34" charset="0"/>
              <a:cs typeface="Tahoma" panose="020B0604030504040204" pitchFamily="34" charset="0"/>
            </a:endParaRPr>
          </a:p>
        </p:txBody>
      </p:sp>
      <p:pic>
        <p:nvPicPr>
          <p:cNvPr id="15" name="Picture 14">
            <a:extLst>
              <a:ext uri="{FF2B5EF4-FFF2-40B4-BE49-F238E27FC236}">
                <a16:creationId xmlns:a16="http://schemas.microsoft.com/office/drawing/2014/main" id="{920A1E64-09DF-E9D0-D09B-6739D92CEEA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24127" y="4770439"/>
            <a:ext cx="7399507" cy="3985477"/>
          </a:xfrm>
          <a:prstGeom prst="rect">
            <a:avLst/>
          </a:prstGeom>
        </p:spPr>
      </p:pic>
      <p:sp>
        <p:nvSpPr>
          <p:cNvPr id="31" name="TextBox 30">
            <a:extLst>
              <a:ext uri="{FF2B5EF4-FFF2-40B4-BE49-F238E27FC236}">
                <a16:creationId xmlns:a16="http://schemas.microsoft.com/office/drawing/2014/main" id="{7DAB3555-E216-D107-2961-2ED38DF7F40F}"/>
              </a:ext>
            </a:extLst>
          </p:cNvPr>
          <p:cNvSpPr txBox="1"/>
          <p:nvPr/>
        </p:nvSpPr>
        <p:spPr>
          <a:xfrm>
            <a:off x="1116248" y="2400300"/>
            <a:ext cx="7015264" cy="1938992"/>
          </a:xfrm>
          <a:prstGeom prst="rect">
            <a:avLst/>
          </a:prstGeom>
          <a:noFill/>
        </p:spPr>
        <p:txBody>
          <a:bodyPr wrap="square" rtlCol="0">
            <a:spAutoFit/>
          </a:bodyPr>
          <a:lstStyle/>
          <a:p>
            <a:pPr algn="just"/>
            <a:r>
              <a:rPr lang="en-ID" sz="2000" b="0" i="0" u="none" strike="noStrike" dirty="0">
                <a:effectLst/>
                <a:latin typeface="Verdana" panose="020B0604030504040204" pitchFamily="34" charset="0"/>
                <a:ea typeface="Verdana" panose="020B0604030504040204" pitchFamily="34" charset="0"/>
                <a:cs typeface="Verdana" panose="020B0604030504040204" pitchFamily="34" charset="0"/>
              </a:rPr>
              <a:t>The number of signups appears to be most significant during the </a:t>
            </a:r>
            <a:r>
              <a:rPr lang="en-ID" sz="2000" b="1" i="0" u="none" strike="noStrike" dirty="0">
                <a:effectLst/>
                <a:latin typeface="Verdana" panose="020B0604030504040204" pitchFamily="34" charset="0"/>
                <a:ea typeface="Verdana" panose="020B0604030504040204" pitchFamily="34" charset="0"/>
                <a:cs typeface="Verdana" panose="020B0604030504040204" pitchFamily="34" charset="0"/>
              </a:rPr>
              <a:t>first to third quarters in each year</a:t>
            </a:r>
            <a:r>
              <a:rPr lang="en-ID" sz="2000" b="0" i="0" u="none" strike="noStrike" dirty="0">
                <a:effectLst/>
                <a:latin typeface="Verdana" panose="020B0604030504040204" pitchFamily="34" charset="0"/>
                <a:ea typeface="Verdana" panose="020B0604030504040204" pitchFamily="34" charset="0"/>
                <a:cs typeface="Verdana" panose="020B0604030504040204" pitchFamily="34" charset="0"/>
              </a:rPr>
              <a:t>, and despite a decrease in signups towards the end of the year, the overall trend shows a </a:t>
            </a:r>
            <a:r>
              <a:rPr lang="en-ID" sz="2000" b="1" i="0" u="none" strike="noStrike" dirty="0">
                <a:effectLst/>
                <a:latin typeface="Verdana" panose="020B0604030504040204" pitchFamily="34" charset="0"/>
                <a:ea typeface="Verdana" panose="020B0604030504040204" pitchFamily="34" charset="0"/>
                <a:cs typeface="Verdana" panose="020B0604030504040204" pitchFamily="34" charset="0"/>
              </a:rPr>
              <a:t>consistent increase in the number of signups from year to year</a:t>
            </a:r>
            <a:r>
              <a:rPr lang="en-ID" sz="2000" b="0" i="0" u="none" strike="noStrike" dirty="0">
                <a:effectLst/>
                <a:latin typeface="Verdana" panose="020B0604030504040204" pitchFamily="34" charset="0"/>
                <a:ea typeface="Verdana" panose="020B0604030504040204" pitchFamily="34" charset="0"/>
                <a:cs typeface="Verdana" panose="020B0604030504040204" pitchFamily="34" charset="0"/>
              </a:rPr>
              <a:t>. This is quite promising, isn't it?</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pic>
        <p:nvPicPr>
          <p:cNvPr id="5" name="Picture 4" descr="A graph of different colored bars&#10;&#10;Description automatically generated">
            <a:extLst>
              <a:ext uri="{FF2B5EF4-FFF2-40B4-BE49-F238E27FC236}">
                <a16:creationId xmlns:a16="http://schemas.microsoft.com/office/drawing/2014/main" id="{E82D6C3F-BD57-354C-EAE6-9D7A02200D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4368" y="2119780"/>
            <a:ext cx="7391400" cy="3981110"/>
          </a:xfrm>
          <a:prstGeom prst="rect">
            <a:avLst/>
          </a:prstGeom>
        </p:spPr>
      </p:pic>
      <p:sp>
        <p:nvSpPr>
          <p:cNvPr id="7" name="TextBox 6">
            <a:extLst>
              <a:ext uri="{FF2B5EF4-FFF2-40B4-BE49-F238E27FC236}">
                <a16:creationId xmlns:a16="http://schemas.microsoft.com/office/drawing/2014/main" id="{6B83C6BF-797F-A78E-6052-8FAB69A9B1CA}"/>
              </a:ext>
            </a:extLst>
          </p:cNvPr>
          <p:cNvSpPr txBox="1"/>
          <p:nvPr/>
        </p:nvSpPr>
        <p:spPr>
          <a:xfrm>
            <a:off x="9972473" y="7128752"/>
            <a:ext cx="7391400" cy="1631216"/>
          </a:xfrm>
          <a:prstGeom prst="rect">
            <a:avLst/>
          </a:prstGeom>
          <a:noFill/>
        </p:spPr>
        <p:txBody>
          <a:bodyPr wrap="square" rtlCol="0">
            <a:spAutoFit/>
          </a:bodyPr>
          <a:lstStyle/>
          <a:p>
            <a:r>
              <a:rPr lang="en-ID" sz="2000" b="0" i="0" u="none" strike="noStrike" dirty="0">
                <a:effectLst/>
                <a:latin typeface="Verdana" panose="020B0604030504040204" pitchFamily="34" charset="0"/>
                <a:ea typeface="Verdana" panose="020B0604030504040204" pitchFamily="34" charset="0"/>
                <a:cs typeface="Verdana" panose="020B0604030504040204" pitchFamily="34" charset="0"/>
              </a:rPr>
              <a:t>The number of </a:t>
            </a:r>
            <a:r>
              <a:rPr lang="en-ID" sz="2000" b="1" i="0" u="none" strike="noStrike" dirty="0">
                <a:effectLst/>
                <a:latin typeface="Verdana" panose="020B0604030504040204" pitchFamily="34" charset="0"/>
                <a:ea typeface="Verdana" panose="020B0604030504040204" pitchFamily="34" charset="0"/>
                <a:cs typeface="Verdana" panose="020B0604030504040204" pitchFamily="34" charset="0"/>
              </a:rPr>
              <a:t>cancellations</a:t>
            </a:r>
            <a:r>
              <a:rPr lang="en-ID" sz="2000" b="0" i="0" u="none" strike="noStrike" dirty="0">
                <a:effectLst/>
                <a:latin typeface="Verdana" panose="020B0604030504040204" pitchFamily="34" charset="0"/>
                <a:ea typeface="Verdana" panose="020B0604030504040204" pitchFamily="34" charset="0"/>
                <a:cs typeface="Verdana" panose="020B0604030504040204" pitchFamily="34" charset="0"/>
              </a:rPr>
              <a:t> has</a:t>
            </a:r>
            <a:r>
              <a:rPr lang="en-ID" sz="2000" b="1" i="0" u="none" strike="noStrike" dirty="0">
                <a:effectLst/>
                <a:latin typeface="Verdana" panose="020B0604030504040204" pitchFamily="34" charset="0"/>
                <a:ea typeface="Verdana" panose="020B0604030504040204" pitchFamily="34" charset="0"/>
                <a:cs typeface="Verdana" panose="020B0604030504040204" pitchFamily="34" charset="0"/>
              </a:rPr>
              <a:t> also increased</a:t>
            </a:r>
            <a:r>
              <a:rPr lang="en-ID" sz="2000" b="0" i="0" u="none" strike="noStrike" dirty="0">
                <a:effectLst/>
                <a:latin typeface="Verdana" panose="020B0604030504040204" pitchFamily="34" charset="0"/>
                <a:ea typeface="Verdana" panose="020B0604030504040204" pitchFamily="34" charset="0"/>
                <a:cs typeface="Verdana" panose="020B0604030504040204" pitchFamily="34" charset="0"/>
              </a:rPr>
              <a:t>, and in fact, they consistently show an </a:t>
            </a:r>
            <a:r>
              <a:rPr lang="en-ID" sz="2000" b="1" i="0" u="none" strike="noStrike" dirty="0">
                <a:effectLst/>
                <a:latin typeface="Verdana" panose="020B0604030504040204" pitchFamily="34" charset="0"/>
                <a:ea typeface="Verdana" panose="020B0604030504040204" pitchFamily="34" charset="0"/>
                <a:cs typeface="Verdana" panose="020B0604030504040204" pitchFamily="34" charset="0"/>
              </a:rPr>
              <a:t>upward trend every month and every year!</a:t>
            </a:r>
          </a:p>
          <a:p>
            <a:endParaRPr lang="en-ID" sz="2000" dirty="0">
              <a:latin typeface="Verdana" panose="020B0604030504040204" pitchFamily="34" charset="0"/>
              <a:ea typeface="Verdana" panose="020B0604030504040204" pitchFamily="34" charset="0"/>
              <a:cs typeface="Verdana" panose="020B0604030504040204" pitchFamily="34" charset="0"/>
            </a:endParaRPr>
          </a:p>
          <a:p>
            <a:r>
              <a:rPr lang="en-ID" sz="2000" b="0" i="0" u="none" strike="noStrike" dirty="0">
                <a:effectLst/>
                <a:latin typeface="Verdana" panose="020B0604030504040204" pitchFamily="34" charset="0"/>
                <a:ea typeface="Verdana" panose="020B0604030504040204" pitchFamily="34" charset="0"/>
                <a:cs typeface="Verdana" panose="020B0604030504040204" pitchFamily="34" charset="0"/>
              </a:rPr>
              <a:t>Let's take a look at the </a:t>
            </a:r>
            <a:r>
              <a:rPr lang="en-ID" sz="2000" b="1" i="0" u="none" strike="noStrike" dirty="0">
                <a:effectLst/>
                <a:latin typeface="Verdana" panose="020B0604030504040204" pitchFamily="34" charset="0"/>
                <a:ea typeface="Verdana" panose="020B0604030504040204" pitchFamily="34" charset="0"/>
                <a:cs typeface="Verdana" panose="020B0604030504040204" pitchFamily="34" charset="0"/>
              </a:rPr>
              <a:t>percentage comparison.</a:t>
            </a:r>
            <a:endParaRPr lang="en-US" sz="2000" b="1"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A graph of different colored lines&#10;&#10;Description automatically generated">
            <a:extLst>
              <a:ext uri="{FF2B5EF4-FFF2-40B4-BE49-F238E27FC236}">
                <a16:creationId xmlns:a16="http://schemas.microsoft.com/office/drawing/2014/main" id="{90C67B2D-FB92-3ECC-956F-7C317CAB1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9400" y="647700"/>
            <a:ext cx="10308625" cy="4997987"/>
          </a:xfrm>
          <a:prstGeom prst="rect">
            <a:avLst/>
          </a:prstGeom>
        </p:spPr>
      </p:pic>
      <p:sp>
        <p:nvSpPr>
          <p:cNvPr id="9" name="TextBox 8">
            <a:extLst>
              <a:ext uri="{FF2B5EF4-FFF2-40B4-BE49-F238E27FC236}">
                <a16:creationId xmlns:a16="http://schemas.microsoft.com/office/drawing/2014/main" id="{3C7D72E6-FDA5-6734-889D-A910E45C9C3F}"/>
              </a:ext>
            </a:extLst>
          </p:cNvPr>
          <p:cNvSpPr txBox="1"/>
          <p:nvPr/>
        </p:nvSpPr>
        <p:spPr>
          <a:xfrm>
            <a:off x="7734978" y="6515386"/>
            <a:ext cx="8097467" cy="1631216"/>
          </a:xfrm>
          <a:prstGeom prst="rect">
            <a:avLst/>
          </a:prstGeom>
          <a:noFill/>
        </p:spPr>
        <p:txBody>
          <a:bodyPr wrap="square" rtlCol="0">
            <a:spAutoFit/>
          </a:bodyPr>
          <a:lstStyle/>
          <a:p>
            <a:pPr algn="just"/>
            <a:r>
              <a:rPr lang="en-US" sz="2000" dirty="0">
                <a:latin typeface="Verdana" panose="020B0604030504040204" pitchFamily="34" charset="0"/>
                <a:ea typeface="Verdana" panose="020B0604030504040204" pitchFamily="34" charset="0"/>
                <a:cs typeface="Verdana" panose="020B0604030504040204" pitchFamily="34" charset="0"/>
              </a:rPr>
              <a:t>As the years progress, </a:t>
            </a:r>
            <a:r>
              <a:rPr lang="en-US" sz="2000" b="1" dirty="0">
                <a:latin typeface="Verdana" panose="020B0604030504040204" pitchFamily="34" charset="0"/>
                <a:ea typeface="Verdana" panose="020B0604030504040204" pitchFamily="34" charset="0"/>
                <a:cs typeface="Verdana" panose="020B0604030504040204" pitchFamily="34" charset="0"/>
              </a:rPr>
              <a:t>the percentage of signups continues to decline, while the percentage of churn keeps rising</a:t>
            </a:r>
            <a:r>
              <a:rPr lang="en-US" sz="2000" dirty="0">
                <a:latin typeface="Verdana" panose="020B0604030504040204" pitchFamily="34" charset="0"/>
                <a:ea typeface="Verdana" panose="020B0604030504040204" pitchFamily="34" charset="0"/>
                <a:cs typeface="Verdana" panose="020B0604030504040204" pitchFamily="34" charset="0"/>
              </a:rPr>
              <a:t>. In fact, in the year 2021, both percentages are nearly equal! This is a significant concern. Hence, the company needs to predict customer churn behavior.</a:t>
            </a:r>
          </a:p>
        </p:txBody>
      </p:sp>
      <p:pic>
        <p:nvPicPr>
          <p:cNvPr id="20" name="Picture 19" descr="A person walking on a road with trees and sun shining through&#10;&#10;Description automatically generated">
            <a:extLst>
              <a:ext uri="{FF2B5EF4-FFF2-40B4-BE49-F238E27FC236}">
                <a16:creationId xmlns:a16="http://schemas.microsoft.com/office/drawing/2014/main" id="{852605B5-0632-DB6A-9B86-88664965D39B}"/>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6470" t="-610" r="28638" b="610"/>
          <a:stretch/>
        </p:blipFill>
        <p:spPr>
          <a:xfrm>
            <a:off x="8238" y="0"/>
            <a:ext cx="5020962" cy="10287000"/>
          </a:xfrm>
          <a:prstGeom prst="rect">
            <a:avLst/>
          </a:prstGeom>
        </p:spPr>
      </p:pic>
      <p:sp>
        <p:nvSpPr>
          <p:cNvPr id="2" name="Oval 1">
            <a:extLst>
              <a:ext uri="{FF2B5EF4-FFF2-40B4-BE49-F238E27FC236}">
                <a16:creationId xmlns:a16="http://schemas.microsoft.com/office/drawing/2014/main" id="{5206B301-0FB9-CAC4-61FF-CD208B4EA37A}"/>
              </a:ext>
            </a:extLst>
          </p:cNvPr>
          <p:cNvSpPr/>
          <p:nvPr/>
        </p:nvSpPr>
        <p:spPr>
          <a:xfrm>
            <a:off x="15773400" y="1517399"/>
            <a:ext cx="952499" cy="325858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732448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92FB0-23C3-C3A1-85BC-42086DB317FA}"/>
              </a:ext>
            </a:extLst>
          </p:cNvPr>
          <p:cNvSpPr>
            <a:spLocks noGrp="1"/>
          </p:cNvSpPr>
          <p:nvPr>
            <p:ph type="title"/>
          </p:nvPr>
        </p:nvSpPr>
        <p:spPr>
          <a:xfrm>
            <a:off x="468755" y="-1028700"/>
            <a:ext cx="6008245" cy="7487811"/>
          </a:xfrm>
        </p:spPr>
        <p:txBody>
          <a:bodyPr vert="horz" wrap="square" lIns="137160" tIns="68580" rIns="137160" bIns="0" rtlCol="0" anchor="ctr">
            <a:normAutofit/>
          </a:bodyPr>
          <a:lstStyle/>
          <a:p>
            <a:r>
              <a:rPr lang="en-US" sz="8000" dirty="0">
                <a:solidFill>
                  <a:schemeClr val="tx1"/>
                </a:solidFill>
              </a:rPr>
              <a:t>Objectives</a:t>
            </a:r>
          </a:p>
        </p:txBody>
      </p:sp>
      <p:pic>
        <p:nvPicPr>
          <p:cNvPr id="12" name="Picture 11" descr="A person using a computer and a tablet&#10;&#10;Description automatically generated">
            <a:extLst>
              <a:ext uri="{FF2B5EF4-FFF2-40B4-BE49-F238E27FC236}">
                <a16:creationId xmlns:a16="http://schemas.microsoft.com/office/drawing/2014/main" id="{94966555-FAA2-338B-C2E9-F9ED8AA486D8}"/>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37265"/>
          <a:stretch/>
        </p:blipFill>
        <p:spPr>
          <a:xfrm>
            <a:off x="-32730" y="6001570"/>
            <a:ext cx="18353460" cy="8454776"/>
          </a:xfrm>
          <a:prstGeom prst="rect">
            <a:avLst/>
          </a:prstGeom>
        </p:spPr>
      </p:pic>
      <p:grpSp>
        <p:nvGrpSpPr>
          <p:cNvPr id="40" name="Group 39">
            <a:extLst>
              <a:ext uri="{FF2B5EF4-FFF2-40B4-BE49-F238E27FC236}">
                <a16:creationId xmlns:a16="http://schemas.microsoft.com/office/drawing/2014/main" id="{900BA12C-1E84-03A7-2C00-388F0AB7583B}"/>
              </a:ext>
            </a:extLst>
          </p:cNvPr>
          <p:cNvGrpSpPr/>
          <p:nvPr/>
        </p:nvGrpSpPr>
        <p:grpSpPr>
          <a:xfrm>
            <a:off x="7146596" y="-327140"/>
            <a:ext cx="8672974" cy="2718671"/>
            <a:chOff x="7096640" y="-369752"/>
            <a:chExt cx="8672974" cy="2718671"/>
          </a:xfrm>
        </p:grpSpPr>
        <p:sp>
          <p:nvSpPr>
            <p:cNvPr id="7" name="TextBox 6">
              <a:extLst>
                <a:ext uri="{FF2B5EF4-FFF2-40B4-BE49-F238E27FC236}">
                  <a16:creationId xmlns:a16="http://schemas.microsoft.com/office/drawing/2014/main" id="{FA720F3A-821F-81E1-6D52-046CAD4992CC}"/>
                </a:ext>
              </a:extLst>
            </p:cNvPr>
            <p:cNvSpPr txBox="1"/>
            <p:nvPr/>
          </p:nvSpPr>
          <p:spPr>
            <a:xfrm>
              <a:off x="8027203" y="-369752"/>
              <a:ext cx="7742411" cy="2718671"/>
            </a:xfrm>
            <a:prstGeom prst="rect">
              <a:avLst/>
            </a:prstGeom>
          </p:spPr>
          <p:txBody>
            <a:bodyPr vert="horz" lIns="137160" tIns="68580" rIns="137160" bIns="68580" rtlCol="0" anchor="ctr">
              <a:normAutofit/>
            </a:bodyPr>
            <a:lstStyle/>
            <a:p>
              <a:pPr algn="l"/>
              <a:r>
                <a:rPr lang="en-ID" sz="3600" dirty="0">
                  <a:solidFill>
                    <a:schemeClr val="accent1"/>
                  </a:solidFill>
                  <a:latin typeface="Aharoni" panose="02010803020104030203" pitchFamily="2" charset="-79"/>
                  <a:cs typeface="Aharoni" panose="02010803020104030203" pitchFamily="2" charset="-79"/>
                </a:rPr>
                <a:t>Analysis</a:t>
              </a:r>
            </a:p>
            <a:p>
              <a:pPr algn="l"/>
              <a:r>
                <a:rPr lang="en-ID" sz="2200" dirty="0">
                  <a:latin typeface="Verdana" panose="020B0604030504040204" pitchFamily="34" charset="0"/>
                  <a:ea typeface="Verdana" panose="020B0604030504040204" pitchFamily="34" charset="0"/>
                  <a:cs typeface="Verdana" panose="020B0604030504040204" pitchFamily="34" charset="0"/>
                </a:rPr>
                <a:t>Understand more about customer </a:t>
              </a:r>
              <a:r>
                <a:rPr lang="en-ID" sz="2200" dirty="0" err="1">
                  <a:latin typeface="Verdana" panose="020B0604030504040204" pitchFamily="34" charset="0"/>
                  <a:ea typeface="Verdana" panose="020B0604030504040204" pitchFamily="34" charset="0"/>
                  <a:cs typeface="Verdana" panose="020B0604030504040204" pitchFamily="34" charset="0"/>
                </a:rPr>
                <a:t>behavior</a:t>
              </a:r>
              <a:r>
                <a:rPr lang="en-ID" sz="2200" dirty="0">
                  <a:latin typeface="Verdana" panose="020B0604030504040204" pitchFamily="34" charset="0"/>
                  <a:ea typeface="Verdana" panose="020B0604030504040204" pitchFamily="34" charset="0"/>
                  <a:cs typeface="Verdana" panose="020B0604030504040204" pitchFamily="34" charset="0"/>
                </a:rPr>
                <a:t> that occur on the platform.</a:t>
              </a:r>
            </a:p>
          </p:txBody>
        </p:sp>
        <p:pic>
          <p:nvPicPr>
            <p:cNvPr id="22" name="Picture 21">
              <a:extLst>
                <a:ext uri="{FF2B5EF4-FFF2-40B4-BE49-F238E27FC236}">
                  <a16:creationId xmlns:a16="http://schemas.microsoft.com/office/drawing/2014/main" id="{AE6BCBDD-2C62-6C9A-D633-C633837FE426}"/>
                </a:ext>
              </a:extLst>
            </p:cNvPr>
            <p:cNvPicPr>
              <a:picLocks noChangeAspect="1"/>
            </p:cNvPicPr>
            <p:nvPr/>
          </p:nvPicPr>
          <p:blipFill>
            <a:blip r:embed="rId4">
              <a:duotone>
                <a:prstClr val="black"/>
                <a:srgbClr val="D9C3A5">
                  <a:tint val="50000"/>
                  <a:satMod val="180000"/>
                </a:srgbClr>
              </a:duotone>
            </a:blip>
            <a:stretch>
              <a:fillRect/>
            </a:stretch>
          </p:blipFill>
          <p:spPr>
            <a:xfrm flipH="1">
              <a:off x="7096640" y="481811"/>
              <a:ext cx="744684" cy="756216"/>
            </a:xfrm>
            <a:prstGeom prst="rect">
              <a:avLst/>
            </a:prstGeom>
          </p:spPr>
        </p:pic>
      </p:grpSp>
      <p:grpSp>
        <p:nvGrpSpPr>
          <p:cNvPr id="4" name="Group 3">
            <a:extLst>
              <a:ext uri="{FF2B5EF4-FFF2-40B4-BE49-F238E27FC236}">
                <a16:creationId xmlns:a16="http://schemas.microsoft.com/office/drawing/2014/main" id="{B6E7D047-B48A-F022-5276-D7E8EF116141}"/>
              </a:ext>
            </a:extLst>
          </p:cNvPr>
          <p:cNvGrpSpPr/>
          <p:nvPr/>
        </p:nvGrpSpPr>
        <p:grpSpPr>
          <a:xfrm>
            <a:off x="7245825" y="3531343"/>
            <a:ext cx="5795368" cy="2718670"/>
            <a:chOff x="7205132" y="1238027"/>
            <a:chExt cx="5795368" cy="2718670"/>
          </a:xfrm>
        </p:grpSpPr>
        <p:pic>
          <p:nvPicPr>
            <p:cNvPr id="29" name="Picture 28">
              <a:extLst>
                <a:ext uri="{FF2B5EF4-FFF2-40B4-BE49-F238E27FC236}">
                  <a16:creationId xmlns:a16="http://schemas.microsoft.com/office/drawing/2014/main" id="{2CF4A47F-7319-0D9F-43A1-BA265CC94ADA}"/>
                </a:ext>
              </a:extLst>
            </p:cNvPr>
            <p:cNvPicPr>
              <a:picLocks noChangeAspect="1"/>
            </p:cNvPicPr>
            <p:nvPr/>
          </p:nvPicPr>
          <p:blipFill>
            <a:blip r:embed="rId5">
              <a:duotone>
                <a:prstClr val="black"/>
                <a:srgbClr val="D9C3A5">
                  <a:tint val="50000"/>
                  <a:satMod val="180000"/>
                </a:srgbClr>
              </a:duotone>
            </a:blip>
            <a:stretch>
              <a:fillRect/>
            </a:stretch>
          </p:blipFill>
          <p:spPr>
            <a:xfrm>
              <a:off x="7205132" y="2147842"/>
              <a:ext cx="527700" cy="794328"/>
            </a:xfrm>
            <a:prstGeom prst="rect">
              <a:avLst/>
            </a:prstGeom>
          </p:spPr>
        </p:pic>
        <p:sp>
          <p:nvSpPr>
            <p:cNvPr id="9" name="TextBox 8">
              <a:extLst>
                <a:ext uri="{FF2B5EF4-FFF2-40B4-BE49-F238E27FC236}">
                  <a16:creationId xmlns:a16="http://schemas.microsoft.com/office/drawing/2014/main" id="{3C3A3FE5-1DEF-1484-A76D-88BBBE90A4BC}"/>
                </a:ext>
              </a:extLst>
            </p:cNvPr>
            <p:cNvSpPr txBox="1"/>
            <p:nvPr/>
          </p:nvSpPr>
          <p:spPr>
            <a:xfrm>
              <a:off x="8027203" y="1238027"/>
              <a:ext cx="4973297" cy="2718670"/>
            </a:xfrm>
            <a:prstGeom prst="rect">
              <a:avLst/>
            </a:prstGeom>
          </p:spPr>
          <p:txBody>
            <a:bodyPr vert="horz" lIns="137160" tIns="68580" rIns="137160" bIns="68580" rtlCol="0" anchor="ctr">
              <a:normAutofit/>
            </a:bodyPr>
            <a:lstStyle/>
            <a:p>
              <a:pPr algn="l"/>
              <a:r>
                <a:rPr lang="en-ID" sz="3600" dirty="0">
                  <a:solidFill>
                    <a:schemeClr val="accent1"/>
                  </a:solidFill>
                  <a:latin typeface="Aharoni" panose="02010803020104030203" pitchFamily="2" charset="-79"/>
                  <a:cs typeface="Aharoni" panose="02010803020104030203" pitchFamily="2" charset="-79"/>
                </a:rPr>
                <a:t>Prediction</a:t>
              </a:r>
              <a:endParaRPr lang="en-US" sz="3600" dirty="0">
                <a:solidFill>
                  <a:schemeClr val="accent1"/>
                </a:solidFill>
                <a:latin typeface="Aharoni" panose="02010803020104030203" pitchFamily="2" charset="-79"/>
                <a:cs typeface="Aharoni" panose="02010803020104030203" pitchFamily="2" charset="-79"/>
              </a:endParaRPr>
            </a:p>
            <a:p>
              <a:pPr algn="l"/>
              <a:r>
                <a:rPr lang="en-US" sz="2200" dirty="0">
                  <a:latin typeface="Verdana" panose="020B0604030504040204" pitchFamily="34" charset="0"/>
                  <a:ea typeface="Verdana" panose="020B0604030504040204" pitchFamily="34" charset="0"/>
                  <a:cs typeface="Verdana" panose="020B0604030504040204" pitchFamily="34" charset="0"/>
                </a:rPr>
                <a:t>To predict customer churn.</a:t>
              </a:r>
            </a:p>
          </p:txBody>
        </p:sp>
      </p:grpSp>
      <p:grpSp>
        <p:nvGrpSpPr>
          <p:cNvPr id="3" name="Group 2">
            <a:extLst>
              <a:ext uri="{FF2B5EF4-FFF2-40B4-BE49-F238E27FC236}">
                <a16:creationId xmlns:a16="http://schemas.microsoft.com/office/drawing/2014/main" id="{5B7A1B53-7EA7-3DD9-D92C-A9087FCFCCA2}"/>
              </a:ext>
            </a:extLst>
          </p:cNvPr>
          <p:cNvGrpSpPr/>
          <p:nvPr/>
        </p:nvGrpSpPr>
        <p:grpSpPr>
          <a:xfrm>
            <a:off x="7157733" y="1280254"/>
            <a:ext cx="8238509" cy="3362366"/>
            <a:chOff x="7116617" y="2961051"/>
            <a:chExt cx="8238509" cy="3362366"/>
          </a:xfrm>
        </p:grpSpPr>
        <p:sp>
          <p:nvSpPr>
            <p:cNvPr id="11" name="TextBox 10">
              <a:extLst>
                <a:ext uri="{FF2B5EF4-FFF2-40B4-BE49-F238E27FC236}">
                  <a16:creationId xmlns:a16="http://schemas.microsoft.com/office/drawing/2014/main" id="{B78407B8-2819-D895-5408-7BCF7C321F64}"/>
                </a:ext>
              </a:extLst>
            </p:cNvPr>
            <p:cNvSpPr txBox="1"/>
            <p:nvPr/>
          </p:nvSpPr>
          <p:spPr>
            <a:xfrm>
              <a:off x="8142847" y="2961051"/>
              <a:ext cx="7212279" cy="3362366"/>
            </a:xfrm>
            <a:prstGeom prst="rect">
              <a:avLst/>
            </a:prstGeom>
          </p:spPr>
          <p:txBody>
            <a:bodyPr vert="horz" lIns="137160" tIns="68580" rIns="137160" bIns="68580" rtlCol="0" anchor="ctr">
              <a:normAutofit/>
            </a:bodyPr>
            <a:lstStyle/>
            <a:p>
              <a:r>
                <a:rPr lang="en-ID" sz="3600" dirty="0">
                  <a:solidFill>
                    <a:schemeClr val="accent1"/>
                  </a:solidFill>
                  <a:latin typeface="Aharoni" panose="02010803020104030203" pitchFamily="2" charset="-79"/>
                  <a:cs typeface="Aharoni" panose="02010803020104030203" pitchFamily="2" charset="-79"/>
                </a:rPr>
                <a:t>Recommended Action</a:t>
              </a:r>
            </a:p>
            <a:p>
              <a:r>
                <a:rPr lang="en-ID" sz="2200" dirty="0">
                  <a:latin typeface="Verdana" panose="020B0604030504040204" pitchFamily="34" charset="0"/>
                  <a:ea typeface="Verdana" panose="020B0604030504040204" pitchFamily="34" charset="0"/>
                  <a:cs typeface="Verdana" panose="020B0604030504040204" pitchFamily="34" charset="0"/>
                </a:rPr>
                <a:t>Product enhancement and maximizing case services based on exploratory data analysis results.</a:t>
              </a:r>
            </a:p>
          </p:txBody>
        </p:sp>
        <p:pic>
          <p:nvPicPr>
            <p:cNvPr id="37" name="Picture 36">
              <a:extLst>
                <a:ext uri="{FF2B5EF4-FFF2-40B4-BE49-F238E27FC236}">
                  <a16:creationId xmlns:a16="http://schemas.microsoft.com/office/drawing/2014/main" id="{F7236931-4A22-0C7A-646D-18D97D601416}"/>
                </a:ext>
              </a:extLst>
            </p:cNvPr>
            <p:cNvPicPr>
              <a:picLocks noChangeAspect="1"/>
            </p:cNvPicPr>
            <p:nvPr/>
          </p:nvPicPr>
          <p:blipFill>
            <a:blip r:embed="rId6">
              <a:duotone>
                <a:prstClr val="black"/>
                <a:srgbClr val="D9C3A5">
                  <a:tint val="50000"/>
                  <a:satMod val="180000"/>
                </a:srgbClr>
              </a:duotone>
            </a:blip>
            <a:stretch>
              <a:fillRect/>
            </a:stretch>
          </p:blipFill>
          <p:spPr>
            <a:xfrm>
              <a:off x="7116617" y="4068202"/>
              <a:ext cx="744683" cy="794328"/>
            </a:xfrm>
            <a:prstGeom prst="rect">
              <a:avLst/>
            </a:prstGeom>
          </p:spPr>
        </p:pic>
      </p:grpSp>
    </p:spTree>
    <p:extLst>
      <p:ext uri="{BB962C8B-B14F-4D97-AF65-F5344CB8AC3E}">
        <p14:creationId xmlns:p14="http://schemas.microsoft.com/office/powerpoint/2010/main" val="3032376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8382000" y="1109526"/>
            <a:ext cx="2819400" cy="777136"/>
          </a:xfrm>
          <a:prstGeom prst="rect">
            <a:avLst/>
          </a:prstGeom>
        </p:spPr>
        <p:txBody>
          <a:bodyPr vert="horz" wrap="square" lIns="0" tIns="22860" rIns="0" bIns="0" rtlCol="0">
            <a:spAutoFit/>
          </a:bodyPr>
          <a:lstStyle/>
          <a:p>
            <a:pPr algn="l"/>
            <a:r>
              <a:rPr lang="en-US" sz="2600" spc="-5" dirty="0">
                <a:solidFill>
                  <a:schemeClr val="accent2">
                    <a:lumMod val="75000"/>
                  </a:schemeClr>
                </a:solidFill>
              </a:rPr>
              <a:t>Customer Case</a:t>
            </a:r>
            <a:br>
              <a:rPr lang="en-US" sz="2600" spc="45" dirty="0">
                <a:solidFill>
                  <a:schemeClr val="accent2">
                    <a:lumMod val="75000"/>
                  </a:schemeClr>
                </a:solidFill>
              </a:rPr>
            </a:br>
            <a:endParaRPr lang="en-ID" sz="2300" dirty="0">
              <a:solidFill>
                <a:schemeClr val="accent2">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4" name="object 4"/>
          <p:cNvSpPr txBox="1"/>
          <p:nvPr/>
        </p:nvSpPr>
        <p:spPr>
          <a:xfrm>
            <a:off x="12939065" y="1066800"/>
            <a:ext cx="4361815" cy="482183"/>
          </a:xfrm>
          <a:prstGeom prst="rect">
            <a:avLst/>
          </a:prstGeom>
        </p:spPr>
        <p:txBody>
          <a:bodyPr vert="horz" wrap="square" lIns="0" tIns="81280" rIns="0" bIns="0" rtlCol="0">
            <a:spAutoFit/>
          </a:bodyPr>
          <a:lstStyle/>
          <a:p>
            <a:pPr algn="ctr">
              <a:lnSpc>
                <a:spcPct val="100000"/>
              </a:lnSpc>
              <a:spcBef>
                <a:spcPts val="640"/>
              </a:spcBef>
            </a:pPr>
            <a:r>
              <a:rPr lang="en-US" sz="2600" b="1" spc="40" dirty="0">
                <a:solidFill>
                  <a:schemeClr val="accent2">
                    <a:lumMod val="75000"/>
                  </a:schemeClr>
                </a:solidFill>
                <a:latin typeface="Tahoma"/>
                <a:cs typeface="Tahoma"/>
              </a:rPr>
              <a:t>Customer Info</a:t>
            </a:r>
            <a:endParaRPr sz="2600" dirty="0">
              <a:solidFill>
                <a:schemeClr val="accent2">
                  <a:lumMod val="75000"/>
                </a:schemeClr>
              </a:solidFill>
              <a:latin typeface="Tahoma"/>
              <a:cs typeface="Tahoma"/>
            </a:endParaRPr>
          </a:p>
        </p:txBody>
      </p:sp>
      <p:sp>
        <p:nvSpPr>
          <p:cNvPr id="5" name="object 5"/>
          <p:cNvSpPr txBox="1"/>
          <p:nvPr/>
        </p:nvSpPr>
        <p:spPr>
          <a:xfrm>
            <a:off x="7225665" y="4305300"/>
            <a:ext cx="4585335" cy="482183"/>
          </a:xfrm>
          <a:prstGeom prst="rect">
            <a:avLst/>
          </a:prstGeom>
        </p:spPr>
        <p:txBody>
          <a:bodyPr vert="horz" wrap="square" lIns="0" tIns="81280" rIns="0" bIns="0" rtlCol="0">
            <a:spAutoFit/>
          </a:bodyPr>
          <a:lstStyle/>
          <a:p>
            <a:pPr algn="ctr">
              <a:lnSpc>
                <a:spcPct val="100000"/>
              </a:lnSpc>
              <a:spcBef>
                <a:spcPts val="640"/>
              </a:spcBef>
            </a:pPr>
            <a:r>
              <a:rPr lang="en-US" sz="2600" b="1" spc="55" dirty="0">
                <a:solidFill>
                  <a:schemeClr val="accent2">
                    <a:lumMod val="75000"/>
                  </a:schemeClr>
                </a:solidFill>
                <a:latin typeface="Tahoma"/>
                <a:cs typeface="Tahoma"/>
              </a:rPr>
              <a:t>Customer Product</a:t>
            </a:r>
            <a:endParaRPr sz="2600" dirty="0">
              <a:solidFill>
                <a:schemeClr val="accent2">
                  <a:lumMod val="75000"/>
                </a:schemeClr>
              </a:solidFill>
              <a:latin typeface="Tahoma"/>
              <a:cs typeface="Tahoma"/>
            </a:endParaRPr>
          </a:p>
        </p:txBody>
      </p:sp>
      <p:sp>
        <p:nvSpPr>
          <p:cNvPr id="6" name="object 6"/>
          <p:cNvSpPr txBox="1"/>
          <p:nvPr/>
        </p:nvSpPr>
        <p:spPr>
          <a:xfrm>
            <a:off x="12607595" y="4305300"/>
            <a:ext cx="4693285" cy="482183"/>
          </a:xfrm>
          <a:prstGeom prst="rect">
            <a:avLst/>
          </a:prstGeom>
        </p:spPr>
        <p:txBody>
          <a:bodyPr vert="horz" wrap="square" lIns="0" tIns="81280" rIns="0" bIns="0" rtlCol="0">
            <a:spAutoFit/>
          </a:bodyPr>
          <a:lstStyle/>
          <a:p>
            <a:pPr algn="ctr">
              <a:lnSpc>
                <a:spcPct val="100000"/>
              </a:lnSpc>
              <a:spcBef>
                <a:spcPts val="640"/>
              </a:spcBef>
            </a:pPr>
            <a:r>
              <a:rPr lang="en-US" sz="2600" b="1" spc="-25" dirty="0">
                <a:solidFill>
                  <a:schemeClr val="accent2">
                    <a:lumMod val="75000"/>
                  </a:schemeClr>
                </a:solidFill>
                <a:latin typeface="Tahoma"/>
                <a:cs typeface="Tahoma"/>
              </a:rPr>
              <a:t>Product Info</a:t>
            </a:r>
            <a:endParaRPr sz="2600" dirty="0">
              <a:solidFill>
                <a:schemeClr val="accent2">
                  <a:lumMod val="75000"/>
                </a:schemeClr>
              </a:solidFill>
              <a:latin typeface="Tahoma"/>
              <a:cs typeface="Tahoma"/>
            </a:endParaRPr>
          </a:p>
        </p:txBody>
      </p:sp>
      <p:sp>
        <p:nvSpPr>
          <p:cNvPr id="10" name="object 10"/>
          <p:cNvSpPr txBox="1"/>
          <p:nvPr/>
        </p:nvSpPr>
        <p:spPr>
          <a:xfrm>
            <a:off x="533401" y="2171520"/>
            <a:ext cx="6280760" cy="3779817"/>
          </a:xfrm>
          <a:prstGeom prst="rect">
            <a:avLst/>
          </a:prstGeom>
        </p:spPr>
        <p:txBody>
          <a:bodyPr vert="horz" wrap="square" lIns="0" tIns="12700" rIns="0" bIns="0" rtlCol="0">
            <a:spAutoFit/>
          </a:bodyPr>
          <a:lstStyle/>
          <a:p>
            <a:pPr marL="12700" marR="5080">
              <a:lnSpc>
                <a:spcPct val="109600"/>
              </a:lnSpc>
              <a:spcBef>
                <a:spcPts val="100"/>
              </a:spcBef>
            </a:pPr>
            <a:r>
              <a:rPr sz="6100" b="1" spc="-75" dirty="0">
                <a:latin typeface="Tahoma"/>
                <a:cs typeface="Tahoma"/>
              </a:rPr>
              <a:t>Data </a:t>
            </a:r>
            <a:r>
              <a:rPr sz="6100" b="1" spc="-70" dirty="0">
                <a:solidFill>
                  <a:srgbClr val="D9D9D9"/>
                </a:solidFill>
                <a:latin typeface="Tahoma"/>
                <a:cs typeface="Tahoma"/>
              </a:rPr>
              <a:t> </a:t>
            </a:r>
            <a:r>
              <a:rPr lang="en-US" sz="6100" b="1" spc="150" dirty="0">
                <a:solidFill>
                  <a:schemeClr val="accent2">
                    <a:lumMod val="75000"/>
                  </a:schemeClr>
                </a:solidFill>
                <a:latin typeface="Tahoma"/>
                <a:cs typeface="Tahoma"/>
              </a:rPr>
              <a:t>Understanding</a:t>
            </a:r>
            <a:endParaRPr sz="6100" dirty="0">
              <a:solidFill>
                <a:schemeClr val="accent2">
                  <a:lumMod val="75000"/>
                </a:schemeClr>
              </a:solidFill>
              <a:latin typeface="Tahoma"/>
              <a:cs typeface="Tahoma"/>
            </a:endParaRPr>
          </a:p>
          <a:p>
            <a:pPr marL="12700" marR="438150">
              <a:lnSpc>
                <a:spcPct val="115599"/>
              </a:lnSpc>
              <a:spcBef>
                <a:spcPts val="5159"/>
              </a:spcBef>
            </a:pPr>
            <a:r>
              <a:rPr lang="en-US" sz="2000" spc="-25" dirty="0">
                <a:latin typeface="Verdana"/>
                <a:cs typeface="Verdana"/>
              </a:rPr>
              <a:t>This dataset contains 4 tables; Customer Case, Customer Info, Customer Product and Product Info. </a:t>
            </a:r>
            <a:endParaRPr sz="2000" dirty="0">
              <a:latin typeface="Verdana"/>
              <a:cs typeface="Verdana"/>
            </a:endParaRPr>
          </a:p>
        </p:txBody>
      </p:sp>
      <p:pic>
        <p:nvPicPr>
          <p:cNvPr id="20" name="Picture 19" descr="A close-up of a stack of books&#10;&#10;Description automatically generated">
            <a:extLst>
              <a:ext uri="{FF2B5EF4-FFF2-40B4-BE49-F238E27FC236}">
                <a16:creationId xmlns:a16="http://schemas.microsoft.com/office/drawing/2014/main" id="{C4B1246D-85B3-6F2F-F075-F22DB4FA520A}"/>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9120"/>
                    </a14:imgEffect>
                    <a14:imgEffect>
                      <a14:saturation sat="61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rcRect t="76619" b="-753"/>
          <a:stretch/>
        </p:blipFill>
        <p:spPr>
          <a:xfrm>
            <a:off x="-1" y="8015778"/>
            <a:ext cx="18288001" cy="2429087"/>
          </a:xfrm>
          <a:prstGeom prst="rect">
            <a:avLst/>
          </a:prstGeom>
        </p:spPr>
      </p:pic>
      <p:sp>
        <p:nvSpPr>
          <p:cNvPr id="2" name="object 8">
            <a:extLst>
              <a:ext uri="{FF2B5EF4-FFF2-40B4-BE49-F238E27FC236}">
                <a16:creationId xmlns:a16="http://schemas.microsoft.com/office/drawing/2014/main" id="{6C7EAEEC-2FBA-D448-AF4B-25FF713D61C5}"/>
              </a:ext>
            </a:extLst>
          </p:cNvPr>
          <p:cNvSpPr/>
          <p:nvPr/>
        </p:nvSpPr>
        <p:spPr>
          <a:xfrm>
            <a:off x="7357522" y="1111385"/>
            <a:ext cx="10311765" cy="6134100"/>
          </a:xfrm>
          <a:custGeom>
            <a:avLst/>
            <a:gdLst/>
            <a:ahLst/>
            <a:cxnLst/>
            <a:rect l="l" t="t" r="r" b="b"/>
            <a:pathLst>
              <a:path w="10311765" h="6134100">
                <a:moveTo>
                  <a:pt x="5155711" y="0"/>
                </a:moveTo>
                <a:lnTo>
                  <a:pt x="5155711" y="6134100"/>
                </a:lnTo>
              </a:path>
              <a:path w="10311765" h="6134100">
                <a:moveTo>
                  <a:pt x="0" y="2867025"/>
                </a:moveTo>
                <a:lnTo>
                  <a:pt x="10311384" y="2867025"/>
                </a:lnTo>
              </a:path>
            </a:pathLst>
          </a:custGeom>
          <a:solidFill>
            <a:schemeClr val="accent1"/>
          </a:solidFill>
          <a:ln w="9525">
            <a:solidFill>
              <a:schemeClr val="tx1"/>
            </a:solidFill>
          </a:ln>
        </p:spPr>
        <p:txBody>
          <a:bodyPr wrap="square" lIns="0" tIns="0" rIns="0" bIns="0" rtlCol="0"/>
          <a:lstStyle/>
          <a:p>
            <a:endParaRPr/>
          </a:p>
        </p:txBody>
      </p:sp>
      <p:sp>
        <p:nvSpPr>
          <p:cNvPr id="7" name="TextBox 6">
            <a:extLst>
              <a:ext uri="{FF2B5EF4-FFF2-40B4-BE49-F238E27FC236}">
                <a16:creationId xmlns:a16="http://schemas.microsoft.com/office/drawing/2014/main" id="{67833BFD-594B-A2DD-DE94-B300A021B278}"/>
              </a:ext>
            </a:extLst>
          </p:cNvPr>
          <p:cNvSpPr txBox="1"/>
          <p:nvPr/>
        </p:nvSpPr>
        <p:spPr>
          <a:xfrm>
            <a:off x="7357522" y="1757096"/>
            <a:ext cx="4868356" cy="1938992"/>
          </a:xfrm>
          <a:prstGeom prst="rect">
            <a:avLst/>
          </a:prstGeom>
          <a:noFill/>
        </p:spPr>
        <p:txBody>
          <a:bodyPr wrap="square" rtlCol="0">
            <a:spAutoFit/>
          </a:bodyPr>
          <a:lstStyle/>
          <a:p>
            <a:r>
              <a:rPr lang="en-US" sz="2400" dirty="0" err="1"/>
              <a:t>Tabel</a:t>
            </a:r>
            <a:r>
              <a:rPr lang="en-US" sz="2400" dirty="0"/>
              <a:t> customer case </a:t>
            </a:r>
            <a:r>
              <a:rPr lang="en-US" sz="2400" dirty="0" err="1"/>
              <a:t>berisikan</a:t>
            </a:r>
            <a:r>
              <a:rPr lang="en-US" sz="2400" dirty="0"/>
              <a:t> data customer dan case yang di </a:t>
            </a:r>
            <a:r>
              <a:rPr lang="en-US" sz="2400" dirty="0" err="1"/>
              <a:t>alami</a:t>
            </a:r>
            <a:r>
              <a:rPr lang="en-US" sz="2400" dirty="0"/>
              <a:t>. </a:t>
            </a:r>
            <a:r>
              <a:rPr lang="en-US" sz="2400" dirty="0" err="1"/>
              <a:t>Terdapat</a:t>
            </a:r>
            <a:r>
              <a:rPr lang="en-US" sz="2400" dirty="0"/>
              <a:t> 330.512 data dan 5 </a:t>
            </a:r>
            <a:r>
              <a:rPr lang="en-US" sz="2400" dirty="0" err="1"/>
              <a:t>kolom</a:t>
            </a:r>
            <a:r>
              <a:rPr lang="en-US" sz="2400" dirty="0"/>
              <a:t> (</a:t>
            </a:r>
            <a:r>
              <a:rPr lang="en-US" sz="2400" dirty="0" err="1"/>
              <a:t>case_id</a:t>
            </a:r>
            <a:r>
              <a:rPr lang="en-US" sz="2400" dirty="0"/>
              <a:t>, </a:t>
            </a:r>
            <a:r>
              <a:rPr lang="en-US" sz="2400" dirty="0" err="1"/>
              <a:t>date_time</a:t>
            </a:r>
            <a:r>
              <a:rPr lang="en-US" sz="2400" dirty="0"/>
              <a:t>, </a:t>
            </a:r>
            <a:r>
              <a:rPr lang="en-US" sz="2400" dirty="0" err="1"/>
              <a:t>customer_id</a:t>
            </a:r>
            <a:r>
              <a:rPr lang="en-US" sz="2400" dirty="0"/>
              <a:t>, channel, reason)</a:t>
            </a:r>
          </a:p>
        </p:txBody>
      </p:sp>
      <p:sp>
        <p:nvSpPr>
          <p:cNvPr id="8" name="TextBox 7">
            <a:extLst>
              <a:ext uri="{FF2B5EF4-FFF2-40B4-BE49-F238E27FC236}">
                <a16:creationId xmlns:a16="http://schemas.microsoft.com/office/drawing/2014/main" id="{2B147D22-8696-A165-1EB0-50797B61E91C}"/>
              </a:ext>
            </a:extLst>
          </p:cNvPr>
          <p:cNvSpPr txBox="1"/>
          <p:nvPr/>
        </p:nvSpPr>
        <p:spPr>
          <a:xfrm>
            <a:off x="13034086" y="1798268"/>
            <a:ext cx="4648200" cy="1569660"/>
          </a:xfrm>
          <a:prstGeom prst="rect">
            <a:avLst/>
          </a:prstGeom>
          <a:noFill/>
        </p:spPr>
        <p:txBody>
          <a:bodyPr wrap="square" rtlCol="0">
            <a:spAutoFit/>
          </a:bodyPr>
          <a:lstStyle/>
          <a:p>
            <a:r>
              <a:rPr lang="en-US" sz="2400" dirty="0" err="1"/>
              <a:t>Tabel</a:t>
            </a:r>
            <a:r>
              <a:rPr lang="en-US" sz="2400" dirty="0"/>
              <a:t> customer info </a:t>
            </a:r>
            <a:r>
              <a:rPr lang="en-US" sz="2400" dirty="0" err="1"/>
              <a:t>berisikan</a:t>
            </a:r>
            <a:r>
              <a:rPr lang="en-US" sz="2400" dirty="0"/>
              <a:t> data </a:t>
            </a:r>
            <a:r>
              <a:rPr lang="en-US" sz="2400" dirty="0" err="1"/>
              <a:t>informasi</a:t>
            </a:r>
            <a:r>
              <a:rPr lang="en-US" sz="2400" dirty="0"/>
              <a:t> customer. </a:t>
            </a:r>
            <a:r>
              <a:rPr lang="en-US" sz="2400" dirty="0" err="1"/>
              <a:t>Terdapat</a:t>
            </a:r>
            <a:r>
              <a:rPr lang="en-US" sz="2400" dirty="0"/>
              <a:t> 508.932 data dan 3 </a:t>
            </a:r>
            <a:r>
              <a:rPr lang="en-US" sz="2400" dirty="0" err="1"/>
              <a:t>kolom</a:t>
            </a:r>
            <a:r>
              <a:rPr lang="en-US" sz="2400" dirty="0"/>
              <a:t> (</a:t>
            </a:r>
            <a:r>
              <a:rPr lang="en-US" sz="2400" dirty="0" err="1"/>
              <a:t>customer_id</a:t>
            </a:r>
            <a:r>
              <a:rPr lang="en-US" sz="2400" dirty="0"/>
              <a:t>, age, gender).</a:t>
            </a:r>
          </a:p>
        </p:txBody>
      </p:sp>
      <p:sp>
        <p:nvSpPr>
          <p:cNvPr id="9" name="TextBox 8">
            <a:extLst>
              <a:ext uri="{FF2B5EF4-FFF2-40B4-BE49-F238E27FC236}">
                <a16:creationId xmlns:a16="http://schemas.microsoft.com/office/drawing/2014/main" id="{10E2D038-E141-5540-2EA1-9B5D84B34EAA}"/>
              </a:ext>
            </a:extLst>
          </p:cNvPr>
          <p:cNvSpPr txBox="1"/>
          <p:nvPr/>
        </p:nvSpPr>
        <p:spPr>
          <a:xfrm>
            <a:off x="7357522" y="4976474"/>
            <a:ext cx="4868356" cy="2308324"/>
          </a:xfrm>
          <a:prstGeom prst="rect">
            <a:avLst/>
          </a:prstGeom>
          <a:noFill/>
        </p:spPr>
        <p:txBody>
          <a:bodyPr wrap="square" rtlCol="0">
            <a:spAutoFit/>
          </a:bodyPr>
          <a:lstStyle/>
          <a:p>
            <a:r>
              <a:rPr lang="en-US" sz="2400" dirty="0" err="1"/>
              <a:t>Tabel</a:t>
            </a:r>
            <a:r>
              <a:rPr lang="en-US" sz="2400" dirty="0"/>
              <a:t> customer product </a:t>
            </a:r>
            <a:r>
              <a:rPr lang="en-US" sz="2400" dirty="0" err="1"/>
              <a:t>berisi</a:t>
            </a:r>
            <a:r>
              <a:rPr lang="en-US" sz="2400" dirty="0"/>
              <a:t> data customer dan product yang </a:t>
            </a:r>
            <a:r>
              <a:rPr lang="en-US" sz="2400" dirty="0" err="1"/>
              <a:t>digunakan</a:t>
            </a:r>
            <a:r>
              <a:rPr lang="en-US" sz="2400" dirty="0"/>
              <a:t>. </a:t>
            </a:r>
            <a:r>
              <a:rPr lang="en-US" sz="2400" dirty="0" err="1"/>
              <a:t>Terdapat</a:t>
            </a:r>
            <a:r>
              <a:rPr lang="en-US" sz="2400" dirty="0"/>
              <a:t> 508.932 data dan 4 </a:t>
            </a:r>
            <a:r>
              <a:rPr lang="en-US" sz="2400" dirty="0" err="1"/>
              <a:t>kolom</a:t>
            </a:r>
            <a:r>
              <a:rPr lang="en-US" sz="2400" dirty="0"/>
              <a:t> (</a:t>
            </a:r>
            <a:r>
              <a:rPr lang="en-US" sz="2400" dirty="0" err="1"/>
              <a:t>customer_id</a:t>
            </a:r>
            <a:r>
              <a:rPr lang="en-US" sz="2400" dirty="0"/>
              <a:t>, product, </a:t>
            </a:r>
            <a:r>
              <a:rPr lang="en-US" sz="2400" dirty="0" err="1"/>
              <a:t>signup_date_time</a:t>
            </a:r>
            <a:r>
              <a:rPr lang="en-US" sz="2400" dirty="0"/>
              <a:t>, </a:t>
            </a:r>
            <a:r>
              <a:rPr lang="en-US" sz="2400" dirty="0" err="1"/>
              <a:t>cancel_date_time</a:t>
            </a:r>
            <a:r>
              <a:rPr lang="en-US" sz="2400" dirty="0"/>
              <a:t>).</a:t>
            </a:r>
          </a:p>
        </p:txBody>
      </p:sp>
      <p:sp>
        <p:nvSpPr>
          <p:cNvPr id="11" name="TextBox 10">
            <a:extLst>
              <a:ext uri="{FF2B5EF4-FFF2-40B4-BE49-F238E27FC236}">
                <a16:creationId xmlns:a16="http://schemas.microsoft.com/office/drawing/2014/main" id="{31090AEB-FB03-B819-8D3F-80AE36DD0827}"/>
              </a:ext>
            </a:extLst>
          </p:cNvPr>
          <p:cNvSpPr txBox="1"/>
          <p:nvPr/>
        </p:nvSpPr>
        <p:spPr>
          <a:xfrm>
            <a:off x="13034086" y="5167641"/>
            <a:ext cx="4868356" cy="1938992"/>
          </a:xfrm>
          <a:prstGeom prst="rect">
            <a:avLst/>
          </a:prstGeom>
          <a:noFill/>
        </p:spPr>
        <p:txBody>
          <a:bodyPr wrap="square" rtlCol="0">
            <a:spAutoFit/>
          </a:bodyPr>
          <a:lstStyle/>
          <a:p>
            <a:r>
              <a:rPr lang="en-US" sz="2400" dirty="0" err="1"/>
              <a:t>Tabel</a:t>
            </a:r>
            <a:r>
              <a:rPr lang="en-US" sz="2400" dirty="0"/>
              <a:t> product info </a:t>
            </a:r>
            <a:r>
              <a:rPr lang="en-US" sz="2400" dirty="0" err="1"/>
              <a:t>berisi</a:t>
            </a:r>
            <a:r>
              <a:rPr lang="en-US" sz="2400" dirty="0"/>
              <a:t> data </a:t>
            </a:r>
            <a:r>
              <a:rPr lang="en-US" sz="2400" dirty="0" err="1"/>
              <a:t>informasi</a:t>
            </a:r>
            <a:r>
              <a:rPr lang="en-US" sz="2400" dirty="0"/>
              <a:t> </a:t>
            </a:r>
            <a:r>
              <a:rPr lang="en-US" sz="2400" dirty="0" err="1"/>
              <a:t>mengenai</a:t>
            </a:r>
            <a:r>
              <a:rPr lang="en-US" sz="2400" dirty="0"/>
              <a:t> product yang </a:t>
            </a:r>
            <a:r>
              <a:rPr lang="en-US" sz="2400" dirty="0" err="1"/>
              <a:t>ditawarkan</a:t>
            </a:r>
            <a:r>
              <a:rPr lang="en-US" sz="2400" dirty="0"/>
              <a:t> </a:t>
            </a:r>
            <a:r>
              <a:rPr lang="en-US" sz="2400" dirty="0" err="1"/>
              <a:t>perusahaan</a:t>
            </a:r>
            <a:r>
              <a:rPr lang="en-US" sz="2400" dirty="0"/>
              <a:t>. </a:t>
            </a:r>
            <a:r>
              <a:rPr lang="en-US" sz="2400" dirty="0" err="1"/>
              <a:t>Terdapat</a:t>
            </a:r>
            <a:r>
              <a:rPr lang="en-US" sz="2400" dirty="0"/>
              <a:t> 2 data dan 4 </a:t>
            </a:r>
            <a:r>
              <a:rPr lang="en-US" sz="2400" dirty="0" err="1"/>
              <a:t>kolom</a:t>
            </a:r>
            <a:r>
              <a:rPr lang="en-US" sz="2400" dirty="0"/>
              <a:t> (</a:t>
            </a:r>
            <a:r>
              <a:rPr lang="en-US" sz="2400" dirty="0" err="1"/>
              <a:t>product_id</a:t>
            </a:r>
            <a:r>
              <a:rPr lang="en-US" sz="2400" dirty="0"/>
              <a:t>, name, price, </a:t>
            </a:r>
            <a:r>
              <a:rPr lang="en-US" sz="2400" dirty="0" err="1"/>
              <a:t>billing_cycle</a:t>
            </a:r>
            <a:r>
              <a:rPr lang="en-US" sz="2400" dirty="0"/>
              <a:t>).</a:t>
            </a:r>
          </a:p>
        </p:txBody>
      </p:sp>
    </p:spTree>
    <p:extLst>
      <p:ext uri="{BB962C8B-B14F-4D97-AF65-F5344CB8AC3E}">
        <p14:creationId xmlns:p14="http://schemas.microsoft.com/office/powerpoint/2010/main" val="1422928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7347461" y="761834"/>
            <a:ext cx="4892695" cy="3344955"/>
          </a:xfrm>
          <a:prstGeom prst="rect">
            <a:avLst/>
          </a:prstGeom>
        </p:spPr>
        <p:txBody>
          <a:bodyPr vert="horz" wrap="square" lIns="0" tIns="22860" rIns="0" bIns="0" rtlCol="0">
            <a:spAutoFit/>
          </a:bodyPr>
          <a:lstStyle/>
          <a:p>
            <a:pPr marL="12700" marR="5080" indent="7938" algn="ctr">
              <a:lnSpc>
                <a:spcPct val="114799"/>
              </a:lnSpc>
              <a:spcBef>
                <a:spcPts val="180"/>
              </a:spcBef>
            </a:pPr>
            <a:r>
              <a:rPr lang="en-US" sz="2600" spc="-5" dirty="0">
                <a:solidFill>
                  <a:schemeClr val="accent2">
                    <a:lumMod val="75000"/>
                  </a:schemeClr>
                </a:solidFill>
              </a:rPr>
              <a:t>Feature Integration by Merge Data</a:t>
            </a:r>
            <a:br>
              <a:rPr lang="en-US" sz="2600" spc="45" dirty="0">
                <a:solidFill>
                  <a:schemeClr val="accent2">
                    <a:lumMod val="60000"/>
                    <a:lumOff val="40000"/>
                  </a:schemeClr>
                </a:solidFill>
              </a:rPr>
            </a:br>
            <a:r>
              <a:rPr lang="en-ID" sz="23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All tables are merged using the 'merge' method, resulting in a comprehensive single </a:t>
            </a:r>
            <a:r>
              <a:rPr lang="en-ID" sz="2300" b="0" dirty="0" err="1">
                <a:solidFill>
                  <a:schemeClr val="tx1"/>
                </a:solidFill>
                <a:latin typeface="Verdana" panose="020B0604030504040204" pitchFamily="34" charset="0"/>
                <a:ea typeface="Verdana" panose="020B0604030504040204" pitchFamily="34" charset="0"/>
                <a:cs typeface="Verdana" panose="020B0604030504040204" pitchFamily="34" charset="0"/>
              </a:rPr>
              <a:t>D</a:t>
            </a:r>
            <a:r>
              <a:rPr lang="en-ID" sz="23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ataFrame</a:t>
            </a:r>
            <a:r>
              <a:rPr lang="en-ID" sz="23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with a total of 508,932 rows and 13 columns</a:t>
            </a:r>
            <a:r>
              <a:rPr lang="en-ID" sz="2300" b="0" dirty="0">
                <a:solidFill>
                  <a:schemeClr val="tx1"/>
                </a:solidFill>
                <a:latin typeface="Verdana" panose="020B0604030504040204" pitchFamily="34" charset="0"/>
                <a:ea typeface="Verdana" panose="020B0604030504040204" pitchFamily="34" charset="0"/>
                <a:cs typeface="Verdana" panose="020B0604030504040204" pitchFamily="34" charset="0"/>
              </a:rPr>
              <a:t> with n</a:t>
            </a:r>
            <a:r>
              <a:rPr lang="en-ID" sz="23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o duplicated data.</a:t>
            </a:r>
            <a:endParaRPr lang="en-US" sz="23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4" name="object 4"/>
          <p:cNvSpPr txBox="1"/>
          <p:nvPr/>
        </p:nvSpPr>
        <p:spPr>
          <a:xfrm>
            <a:off x="7294321" y="4754655"/>
            <a:ext cx="4361815" cy="1739322"/>
          </a:xfrm>
          <a:prstGeom prst="rect">
            <a:avLst/>
          </a:prstGeom>
        </p:spPr>
        <p:txBody>
          <a:bodyPr vert="horz" wrap="square" lIns="0" tIns="81280" rIns="0" bIns="0" rtlCol="0">
            <a:spAutoFit/>
          </a:bodyPr>
          <a:lstStyle/>
          <a:p>
            <a:pPr algn="ctr">
              <a:spcBef>
                <a:spcPts val="640"/>
              </a:spcBef>
            </a:pPr>
            <a:r>
              <a:rPr lang="en-US" sz="2600" b="1" spc="-25" dirty="0">
                <a:solidFill>
                  <a:schemeClr val="accent2">
                    <a:lumMod val="75000"/>
                  </a:schemeClr>
                </a:solidFill>
                <a:latin typeface="Tahoma"/>
                <a:cs typeface="Tahoma"/>
              </a:rPr>
              <a:t>Exploratory Data Analysis</a:t>
            </a:r>
            <a:r>
              <a:rPr lang="en-ID" sz="2300" spc="-290" dirty="0">
                <a:solidFill>
                  <a:srgbClr val="D9D9D9"/>
                </a:solidFill>
                <a:latin typeface="Verdana"/>
                <a:cs typeface="Verdana"/>
              </a:rPr>
              <a:t>.</a:t>
            </a:r>
            <a:endParaRPr lang="en-ID" sz="2300" dirty="0">
              <a:latin typeface="Verdana"/>
              <a:cs typeface="Verdana"/>
            </a:endParaRPr>
          </a:p>
          <a:p>
            <a:pPr algn="ctr">
              <a:lnSpc>
                <a:spcPct val="100000"/>
              </a:lnSpc>
              <a:spcBef>
                <a:spcPts val="640"/>
              </a:spcBef>
            </a:pPr>
            <a:r>
              <a:rPr lang="en-US" sz="2600" b="1" spc="40" dirty="0">
                <a:solidFill>
                  <a:schemeClr val="accent2">
                    <a:lumMod val="75000"/>
                  </a:schemeClr>
                </a:solidFill>
                <a:latin typeface="Tahoma"/>
                <a:cs typeface="Tahoma"/>
              </a:rPr>
              <a:t>&amp; Visualization</a:t>
            </a:r>
            <a:endParaRPr sz="2600" dirty="0">
              <a:solidFill>
                <a:schemeClr val="accent2">
                  <a:lumMod val="75000"/>
                </a:schemeClr>
              </a:solidFill>
              <a:latin typeface="Tahoma"/>
              <a:cs typeface="Tahoma"/>
            </a:endParaRPr>
          </a:p>
          <a:p>
            <a:pPr marL="12700" marR="5080" algn="ctr">
              <a:lnSpc>
                <a:spcPct val="114100"/>
              </a:lnSpc>
              <a:spcBef>
                <a:spcPts val="90"/>
              </a:spcBef>
            </a:pPr>
            <a:r>
              <a:rPr lang="en-US" sz="2300" spc="40" dirty="0">
                <a:latin typeface="Verdana"/>
                <a:cs typeface="Verdana"/>
              </a:rPr>
              <a:t>Univariate, bivariate and multivariate analysis.</a:t>
            </a:r>
            <a:endParaRPr sz="2300" dirty="0">
              <a:latin typeface="Verdana"/>
              <a:cs typeface="Verdana"/>
            </a:endParaRPr>
          </a:p>
        </p:txBody>
      </p:sp>
      <p:sp>
        <p:nvSpPr>
          <p:cNvPr id="5" name="object 5"/>
          <p:cNvSpPr txBox="1"/>
          <p:nvPr/>
        </p:nvSpPr>
        <p:spPr>
          <a:xfrm>
            <a:off x="12890358" y="1231552"/>
            <a:ext cx="4585335" cy="2472856"/>
          </a:xfrm>
          <a:prstGeom prst="rect">
            <a:avLst/>
          </a:prstGeom>
        </p:spPr>
        <p:txBody>
          <a:bodyPr vert="horz" wrap="square" lIns="0" tIns="81280" rIns="0" bIns="0" rtlCol="0">
            <a:spAutoFit/>
          </a:bodyPr>
          <a:lstStyle/>
          <a:p>
            <a:pPr algn="ctr">
              <a:lnSpc>
                <a:spcPct val="100000"/>
              </a:lnSpc>
              <a:spcBef>
                <a:spcPts val="640"/>
              </a:spcBef>
            </a:pPr>
            <a:r>
              <a:rPr sz="2600" b="1" spc="55" dirty="0">
                <a:solidFill>
                  <a:schemeClr val="accent2">
                    <a:lumMod val="75000"/>
                  </a:schemeClr>
                </a:solidFill>
                <a:latin typeface="Tahoma"/>
                <a:cs typeface="Tahoma"/>
              </a:rPr>
              <a:t>Missing</a:t>
            </a:r>
            <a:r>
              <a:rPr sz="2600" b="1" spc="-130" dirty="0">
                <a:solidFill>
                  <a:schemeClr val="accent2">
                    <a:lumMod val="75000"/>
                  </a:schemeClr>
                </a:solidFill>
                <a:latin typeface="Tahoma"/>
                <a:cs typeface="Tahoma"/>
              </a:rPr>
              <a:t> </a:t>
            </a:r>
            <a:r>
              <a:rPr sz="2600" b="1" spc="40" dirty="0">
                <a:solidFill>
                  <a:schemeClr val="accent2">
                    <a:lumMod val="75000"/>
                  </a:schemeClr>
                </a:solidFill>
                <a:latin typeface="Tahoma"/>
                <a:cs typeface="Tahoma"/>
              </a:rPr>
              <a:t>Value</a:t>
            </a:r>
            <a:endParaRPr sz="2600" dirty="0">
              <a:solidFill>
                <a:schemeClr val="accent2">
                  <a:lumMod val="75000"/>
                </a:schemeClr>
              </a:solidFill>
              <a:latin typeface="Tahoma"/>
              <a:cs typeface="Tahoma"/>
            </a:endParaRPr>
          </a:p>
          <a:p>
            <a:pPr marL="12700" marR="5080" indent="-635" algn="ctr">
              <a:lnSpc>
                <a:spcPct val="114100"/>
              </a:lnSpc>
              <a:spcBef>
                <a:spcPts val="90"/>
              </a:spcBef>
            </a:pPr>
            <a:r>
              <a:rPr lang="en-US" sz="2300" spc="15" dirty="0">
                <a:latin typeface="Verdana"/>
                <a:cs typeface="Verdana"/>
              </a:rPr>
              <a:t>After merged, a</a:t>
            </a:r>
            <a:r>
              <a:rPr lang="en-US" sz="2300" spc="-80" dirty="0">
                <a:latin typeface="Verdana"/>
                <a:cs typeface="Verdana"/>
              </a:rPr>
              <a:t>ll of feature has no missing value except ‘</a:t>
            </a:r>
            <a:r>
              <a:rPr lang="en-US" sz="2300" i="1" spc="-80" dirty="0" err="1">
                <a:latin typeface="Verdana"/>
                <a:cs typeface="Verdana"/>
              </a:rPr>
              <a:t>cancel_date_time</a:t>
            </a:r>
            <a:r>
              <a:rPr lang="en-US" sz="2300" spc="-80" dirty="0">
                <a:latin typeface="Verdana"/>
                <a:cs typeface="Verdana"/>
              </a:rPr>
              <a:t>’ because not all of the customers canceled their subscription.</a:t>
            </a:r>
            <a:endParaRPr sz="2300" dirty="0">
              <a:latin typeface="Verdana"/>
              <a:cs typeface="Verdana"/>
            </a:endParaRPr>
          </a:p>
        </p:txBody>
      </p:sp>
      <p:sp>
        <p:nvSpPr>
          <p:cNvPr id="10" name="object 10"/>
          <p:cNvSpPr txBox="1"/>
          <p:nvPr/>
        </p:nvSpPr>
        <p:spPr>
          <a:xfrm>
            <a:off x="533401" y="2171520"/>
            <a:ext cx="6280760" cy="3065776"/>
          </a:xfrm>
          <a:prstGeom prst="rect">
            <a:avLst/>
          </a:prstGeom>
        </p:spPr>
        <p:txBody>
          <a:bodyPr vert="horz" wrap="square" lIns="0" tIns="12700" rIns="0" bIns="0" rtlCol="0">
            <a:spAutoFit/>
          </a:bodyPr>
          <a:lstStyle/>
          <a:p>
            <a:pPr marL="12700" marR="5080">
              <a:lnSpc>
                <a:spcPct val="109600"/>
              </a:lnSpc>
              <a:spcBef>
                <a:spcPts val="100"/>
              </a:spcBef>
            </a:pPr>
            <a:r>
              <a:rPr sz="6100" b="1" spc="-75" dirty="0">
                <a:latin typeface="Tahoma"/>
                <a:cs typeface="Tahoma"/>
              </a:rPr>
              <a:t>Data</a:t>
            </a:r>
            <a:r>
              <a:rPr sz="6100" b="1" spc="-75" dirty="0">
                <a:solidFill>
                  <a:srgbClr val="D9D9D9"/>
                </a:solidFill>
                <a:latin typeface="Tahoma"/>
                <a:cs typeface="Tahoma"/>
              </a:rPr>
              <a:t> </a:t>
            </a:r>
            <a:r>
              <a:rPr sz="6100" b="1" spc="-70" dirty="0">
                <a:solidFill>
                  <a:srgbClr val="D9D9D9"/>
                </a:solidFill>
                <a:latin typeface="Tahoma"/>
                <a:cs typeface="Tahoma"/>
              </a:rPr>
              <a:t> </a:t>
            </a:r>
            <a:r>
              <a:rPr lang="en-US" sz="6100" b="1" spc="150" dirty="0">
                <a:solidFill>
                  <a:schemeClr val="accent2">
                    <a:lumMod val="75000"/>
                  </a:schemeClr>
                </a:solidFill>
                <a:latin typeface="Tahoma"/>
                <a:cs typeface="Tahoma"/>
              </a:rPr>
              <a:t>Preprocessing</a:t>
            </a:r>
            <a:endParaRPr sz="6100" dirty="0">
              <a:solidFill>
                <a:schemeClr val="accent2">
                  <a:lumMod val="75000"/>
                </a:schemeClr>
              </a:solidFill>
              <a:latin typeface="Tahoma"/>
              <a:cs typeface="Tahoma"/>
            </a:endParaRPr>
          </a:p>
          <a:p>
            <a:pPr marL="12700" marR="438150">
              <a:lnSpc>
                <a:spcPct val="115599"/>
              </a:lnSpc>
              <a:spcBef>
                <a:spcPts val="5159"/>
              </a:spcBef>
            </a:pPr>
            <a:endParaRPr sz="2000" dirty="0">
              <a:latin typeface="Verdana"/>
              <a:cs typeface="Verdana"/>
            </a:endParaRPr>
          </a:p>
        </p:txBody>
      </p:sp>
      <p:sp>
        <p:nvSpPr>
          <p:cNvPr id="14" name="object 8">
            <a:extLst>
              <a:ext uri="{FF2B5EF4-FFF2-40B4-BE49-F238E27FC236}">
                <a16:creationId xmlns:a16="http://schemas.microsoft.com/office/drawing/2014/main" id="{81538039-F661-019B-D303-87D9DFDC21E5}"/>
              </a:ext>
            </a:extLst>
          </p:cNvPr>
          <p:cNvSpPr/>
          <p:nvPr/>
        </p:nvSpPr>
        <p:spPr>
          <a:xfrm>
            <a:off x="7294321" y="1409700"/>
            <a:ext cx="10311765" cy="6134100"/>
          </a:xfrm>
          <a:custGeom>
            <a:avLst/>
            <a:gdLst/>
            <a:ahLst/>
            <a:cxnLst/>
            <a:rect l="l" t="t" r="r" b="b"/>
            <a:pathLst>
              <a:path w="10311765" h="6134100">
                <a:moveTo>
                  <a:pt x="5155711" y="0"/>
                </a:moveTo>
                <a:lnTo>
                  <a:pt x="5155711" y="6134100"/>
                </a:lnTo>
              </a:path>
              <a:path w="10311765" h="6134100">
                <a:moveTo>
                  <a:pt x="0" y="2867025"/>
                </a:moveTo>
                <a:lnTo>
                  <a:pt x="10311384" y="2867025"/>
                </a:lnTo>
              </a:path>
            </a:pathLst>
          </a:custGeom>
          <a:solidFill>
            <a:schemeClr val="accent1"/>
          </a:solidFill>
          <a:ln w="9525">
            <a:solidFill>
              <a:schemeClr val="tx1"/>
            </a:solidFill>
          </a:ln>
        </p:spPr>
        <p:txBody>
          <a:bodyPr wrap="square" lIns="0" tIns="0" rIns="0" bIns="0" rtlCol="0"/>
          <a:lstStyle/>
          <a:p>
            <a:endParaRPr/>
          </a:p>
        </p:txBody>
      </p:sp>
      <p:pic>
        <p:nvPicPr>
          <p:cNvPr id="15" name="Picture 14" descr="A close-up of a stack of books&#10;&#10;Description automatically generated">
            <a:extLst>
              <a:ext uri="{FF2B5EF4-FFF2-40B4-BE49-F238E27FC236}">
                <a16:creationId xmlns:a16="http://schemas.microsoft.com/office/drawing/2014/main" id="{66E49D81-83A1-30D7-F29F-A4BE78616F38}"/>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9120"/>
                    </a14:imgEffect>
                    <a14:imgEffect>
                      <a14:saturation sat="61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rcRect t="76619" b="-753"/>
          <a:stretch/>
        </p:blipFill>
        <p:spPr>
          <a:xfrm>
            <a:off x="-1" y="8015778"/>
            <a:ext cx="18288001" cy="2429087"/>
          </a:xfrm>
          <a:prstGeom prst="rect">
            <a:avLst/>
          </a:prstGeom>
        </p:spPr>
      </p:pic>
      <p:sp>
        <p:nvSpPr>
          <p:cNvPr id="17" name="TextBox 16">
            <a:extLst>
              <a:ext uri="{FF2B5EF4-FFF2-40B4-BE49-F238E27FC236}">
                <a16:creationId xmlns:a16="http://schemas.microsoft.com/office/drawing/2014/main" id="{166E00D7-D2C8-DD70-FF14-E98BE5061353}"/>
              </a:ext>
            </a:extLst>
          </p:cNvPr>
          <p:cNvSpPr txBox="1"/>
          <p:nvPr/>
        </p:nvSpPr>
        <p:spPr>
          <a:xfrm>
            <a:off x="13414245" y="4754655"/>
            <a:ext cx="3537562" cy="2385268"/>
          </a:xfrm>
          <a:prstGeom prst="rect">
            <a:avLst/>
          </a:prstGeom>
          <a:noFill/>
        </p:spPr>
        <p:txBody>
          <a:bodyPr wrap="square">
            <a:spAutoFit/>
          </a:bodyPr>
          <a:lstStyle/>
          <a:p>
            <a:r>
              <a:rPr lang="en-US" sz="2600" b="1" spc="-5"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Feature Engineering</a:t>
            </a:r>
          </a:p>
          <a:p>
            <a:pPr algn="ctr"/>
            <a:r>
              <a:rPr lang="en-US" sz="2300" dirty="0">
                <a:latin typeface="Verdana" panose="020B0604030504040204" pitchFamily="34" charset="0"/>
                <a:ea typeface="Verdana" panose="020B0604030504040204" pitchFamily="34" charset="0"/>
                <a:cs typeface="Verdana" panose="020B0604030504040204" pitchFamily="34" charset="0"/>
              </a:rPr>
              <a:t>Converting categorical data into numeric using label encoding method</a:t>
            </a:r>
            <a:r>
              <a:rPr lang="en-US" sz="2800" dirty="0">
                <a:latin typeface="Verdana" panose="020B0604030504040204" pitchFamily="34" charset="0"/>
                <a:ea typeface="Verdana" panose="020B0604030504040204" pitchFamily="34" charset="0"/>
                <a:cs typeface="Verdana" panose="020B0604030504040204" pitchFamily="34" charset="0"/>
              </a:rPr>
              <a:t>.</a:t>
            </a:r>
          </a:p>
          <a:p>
            <a:r>
              <a:rPr lang="en-US" sz="2600" b="1" spc="-5"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 </a:t>
            </a:r>
            <a:endParaRPr lang="en-US" sz="2600" b="1"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BB55E7-258C-C30B-036B-464DC45CC31F}"/>
              </a:ext>
            </a:extLst>
          </p:cNvPr>
          <p:cNvSpPr txBox="1"/>
          <p:nvPr/>
        </p:nvSpPr>
        <p:spPr>
          <a:xfrm>
            <a:off x="545227" y="308540"/>
            <a:ext cx="12453551" cy="2862322"/>
          </a:xfrm>
          <a:prstGeom prst="rect">
            <a:avLst/>
          </a:prstGeom>
          <a:noFill/>
        </p:spPr>
        <p:txBody>
          <a:bodyPr wrap="square" rtlCol="0">
            <a:spAutoFit/>
          </a:bodyPr>
          <a:lstStyle/>
          <a:p>
            <a:r>
              <a:rPr lang="en-ID" sz="6000" b="1" i="0" u="none" strike="noStrike" dirty="0">
                <a:solidFill>
                  <a:schemeClr val="accent1"/>
                </a:solidFill>
                <a:effectLst/>
                <a:latin typeface="Tahoma" panose="020B0604030504040204" pitchFamily="34" charset="0"/>
                <a:ea typeface="Tahoma" panose="020B0604030504040204" pitchFamily="34" charset="0"/>
                <a:cs typeface="Tahoma" panose="020B0604030504040204" pitchFamily="34" charset="0"/>
              </a:rPr>
              <a:t>Influence of</a:t>
            </a:r>
            <a:r>
              <a:rPr lang="en-ID" sz="6000" b="1" i="0" u="none" strike="noStrike" dirty="0">
                <a:effectLst/>
                <a:latin typeface="Tahoma" panose="020B0604030504040204" pitchFamily="34" charset="0"/>
                <a:ea typeface="Tahoma" panose="020B0604030504040204" pitchFamily="34" charset="0"/>
                <a:cs typeface="Tahoma" panose="020B0604030504040204" pitchFamily="34" charset="0"/>
              </a:rPr>
              <a:t> Age Generation, Gender, </a:t>
            </a:r>
            <a:r>
              <a:rPr lang="en-ID" sz="6000" b="1" i="0" u="none" strike="noStrike" dirty="0">
                <a:solidFill>
                  <a:schemeClr val="accent1"/>
                </a:solidFill>
                <a:effectLst/>
                <a:latin typeface="Tahoma" panose="020B0604030504040204" pitchFamily="34" charset="0"/>
                <a:ea typeface="Tahoma" panose="020B0604030504040204" pitchFamily="34" charset="0"/>
                <a:cs typeface="Tahoma" panose="020B0604030504040204" pitchFamily="34" charset="0"/>
              </a:rPr>
              <a:t>and Products </a:t>
            </a:r>
            <a:r>
              <a:rPr lang="en-ID" sz="6000" b="1" i="0" u="none" strike="noStrike" dirty="0">
                <a:effectLst/>
                <a:latin typeface="Tahoma" panose="020B0604030504040204" pitchFamily="34" charset="0"/>
                <a:ea typeface="Tahoma" panose="020B0604030504040204" pitchFamily="34" charset="0"/>
                <a:cs typeface="Tahoma" panose="020B0604030504040204" pitchFamily="34" charset="0"/>
              </a:rPr>
              <a:t>on Churn </a:t>
            </a:r>
            <a:r>
              <a:rPr lang="en-ID" sz="6000" b="1" i="0" u="none" strike="noStrike" dirty="0" err="1">
                <a:solidFill>
                  <a:schemeClr val="accent1"/>
                </a:solidFill>
                <a:effectLst/>
                <a:latin typeface="Tahoma" panose="020B0604030504040204" pitchFamily="34" charset="0"/>
                <a:ea typeface="Tahoma" panose="020B0604030504040204" pitchFamily="34" charset="0"/>
                <a:cs typeface="Tahoma" panose="020B0604030504040204" pitchFamily="34" charset="0"/>
              </a:rPr>
              <a:t>Behavior</a:t>
            </a:r>
            <a:endParaRPr lang="en-US" sz="6000" b="1" dirty="0">
              <a:solidFill>
                <a:schemeClr val="accent1"/>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4" descr="A graph with blue squares&#10;&#10;Description automatically generated with medium confidence">
            <a:extLst>
              <a:ext uri="{FF2B5EF4-FFF2-40B4-BE49-F238E27FC236}">
                <a16:creationId xmlns:a16="http://schemas.microsoft.com/office/drawing/2014/main" id="{3B012ADC-2815-4310-B8AD-2879FD52BD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3771900"/>
            <a:ext cx="12150281" cy="3970962"/>
          </a:xfrm>
          <a:prstGeom prst="rect">
            <a:avLst/>
          </a:prstGeom>
        </p:spPr>
      </p:pic>
      <p:sp>
        <p:nvSpPr>
          <p:cNvPr id="6" name="TextBox 5">
            <a:extLst>
              <a:ext uri="{FF2B5EF4-FFF2-40B4-BE49-F238E27FC236}">
                <a16:creationId xmlns:a16="http://schemas.microsoft.com/office/drawing/2014/main" id="{2635E94B-A4A4-2AAB-4DD8-C4B25A573C55}"/>
              </a:ext>
            </a:extLst>
          </p:cNvPr>
          <p:cNvSpPr txBox="1"/>
          <p:nvPr/>
        </p:nvSpPr>
        <p:spPr>
          <a:xfrm>
            <a:off x="609600" y="8343900"/>
            <a:ext cx="10287000" cy="707886"/>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cs typeface="Verdana" panose="020B0604030504040204" pitchFamily="34" charset="0"/>
              </a:rPr>
              <a:t>The churn rate appears to be </a:t>
            </a:r>
            <a:r>
              <a:rPr lang="en-US" sz="2000" b="1" dirty="0">
                <a:latin typeface="Verdana" panose="020B0604030504040204" pitchFamily="34" charset="0"/>
                <a:ea typeface="Verdana" panose="020B0604030504040204" pitchFamily="34" charset="0"/>
                <a:cs typeface="Verdana" panose="020B0604030504040204" pitchFamily="34" charset="0"/>
              </a:rPr>
              <a:t>higher among customers belonging to Generation Z, female, and monthly subscription product. </a:t>
            </a:r>
          </a:p>
        </p:txBody>
      </p:sp>
      <p:pic>
        <p:nvPicPr>
          <p:cNvPr id="9" name="Picture 8" descr="A group of people in a meeting&#10;&#10;Description automatically generated">
            <a:extLst>
              <a:ext uri="{FF2B5EF4-FFF2-40B4-BE49-F238E27FC236}">
                <a16:creationId xmlns:a16="http://schemas.microsoft.com/office/drawing/2014/main" id="{FE2F61BA-0B72-03B8-A6AD-5BD29FF14E0B}"/>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2351" r="20732"/>
          <a:stretch/>
        </p:blipFill>
        <p:spPr>
          <a:xfrm>
            <a:off x="14113476" y="-52191"/>
            <a:ext cx="4174524" cy="10339191"/>
          </a:xfrm>
          <a:prstGeom prst="rect">
            <a:avLst/>
          </a:prstGeom>
        </p:spPr>
      </p:pic>
      <p:sp>
        <p:nvSpPr>
          <p:cNvPr id="14" name="TextBox 13">
            <a:extLst>
              <a:ext uri="{FF2B5EF4-FFF2-40B4-BE49-F238E27FC236}">
                <a16:creationId xmlns:a16="http://schemas.microsoft.com/office/drawing/2014/main" id="{70475C74-FE44-529D-8470-5DB93A0C4011}"/>
              </a:ext>
            </a:extLst>
          </p:cNvPr>
          <p:cNvSpPr txBox="1"/>
          <p:nvPr/>
        </p:nvSpPr>
        <p:spPr>
          <a:xfrm>
            <a:off x="11313141" y="9652756"/>
            <a:ext cx="2800335" cy="369332"/>
          </a:xfrm>
          <a:prstGeom prst="rect">
            <a:avLst/>
          </a:prstGeom>
          <a:noFill/>
        </p:spPr>
        <p:txBody>
          <a:bodyPr wrap="square" rtlCol="0">
            <a:spAutoFit/>
          </a:bodyPr>
          <a:lstStyle/>
          <a:p>
            <a:r>
              <a:rPr lang="en-US" b="1" dirty="0">
                <a:latin typeface="Kefa" panose="02000506000000020004" pitchFamily="2" charset="77"/>
              </a:rPr>
              <a:t>Let’s check them out!</a:t>
            </a:r>
          </a:p>
        </p:txBody>
      </p:sp>
    </p:spTree>
    <p:extLst>
      <p:ext uri="{BB962C8B-B14F-4D97-AF65-F5344CB8AC3E}">
        <p14:creationId xmlns:p14="http://schemas.microsoft.com/office/powerpoint/2010/main" val="1860505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BB55E7-258C-C30B-036B-464DC45CC31F}"/>
              </a:ext>
            </a:extLst>
          </p:cNvPr>
          <p:cNvSpPr txBox="1"/>
          <p:nvPr/>
        </p:nvSpPr>
        <p:spPr>
          <a:xfrm>
            <a:off x="439533" y="311698"/>
            <a:ext cx="13178823" cy="1938992"/>
          </a:xfrm>
          <a:prstGeom prst="rect">
            <a:avLst/>
          </a:prstGeom>
          <a:noFill/>
        </p:spPr>
        <p:txBody>
          <a:bodyPr wrap="square" rtlCol="0">
            <a:spAutoFit/>
          </a:bodyPr>
          <a:lstStyle/>
          <a:p>
            <a:r>
              <a:rPr lang="en-ID" sz="6000" b="1" i="0" u="none" strike="noStrike" dirty="0">
                <a:solidFill>
                  <a:schemeClr val="accent1"/>
                </a:solidFill>
                <a:effectLst/>
                <a:latin typeface="Tahoma" panose="020B0604030504040204" pitchFamily="34" charset="0"/>
                <a:ea typeface="Tahoma" panose="020B0604030504040204" pitchFamily="34" charset="0"/>
                <a:cs typeface="Tahoma" panose="020B0604030504040204" pitchFamily="34" charset="0"/>
              </a:rPr>
              <a:t>Churn </a:t>
            </a:r>
            <a:r>
              <a:rPr lang="en-ID" sz="6000" b="1" i="0" u="none" strike="noStrike" dirty="0">
                <a:effectLst/>
                <a:latin typeface="Tahoma" panose="020B0604030504040204" pitchFamily="34" charset="0"/>
                <a:ea typeface="Tahoma" panose="020B0604030504040204" pitchFamily="34" charset="0"/>
                <a:cs typeface="Tahoma" panose="020B0604030504040204" pitchFamily="34" charset="0"/>
              </a:rPr>
              <a:t>Probability </a:t>
            </a:r>
            <a:r>
              <a:rPr lang="en-ID" sz="6000" b="1" i="0" u="none" strike="noStrike" dirty="0">
                <a:solidFill>
                  <a:schemeClr val="accent1"/>
                </a:solidFill>
                <a:effectLst/>
                <a:latin typeface="Tahoma" panose="020B0604030504040204" pitchFamily="34" charset="0"/>
                <a:ea typeface="Tahoma" panose="020B0604030504040204" pitchFamily="34" charset="0"/>
                <a:cs typeface="Tahoma" panose="020B0604030504040204" pitchFamily="34" charset="0"/>
              </a:rPr>
              <a:t>by Age </a:t>
            </a:r>
            <a:r>
              <a:rPr lang="en-ID" sz="6000" b="1" i="0" u="none" strike="noStrike" dirty="0">
                <a:effectLst/>
                <a:latin typeface="Tahoma" panose="020B0604030504040204" pitchFamily="34" charset="0"/>
                <a:ea typeface="Tahoma" panose="020B0604030504040204" pitchFamily="34" charset="0"/>
                <a:cs typeface="Tahoma" panose="020B0604030504040204" pitchFamily="34" charset="0"/>
              </a:rPr>
              <a:t>Generation</a:t>
            </a:r>
            <a:r>
              <a:rPr lang="en-ID" sz="6000" b="1" i="0" u="none" strike="noStrike" dirty="0">
                <a:solidFill>
                  <a:schemeClr val="accent1"/>
                </a:solidFill>
                <a:effectLst/>
                <a:latin typeface="Tahoma" panose="020B0604030504040204" pitchFamily="34" charset="0"/>
                <a:ea typeface="Tahoma" panose="020B0604030504040204" pitchFamily="34" charset="0"/>
                <a:cs typeface="Tahoma" panose="020B0604030504040204" pitchFamily="34" charset="0"/>
              </a:rPr>
              <a:t> </a:t>
            </a:r>
            <a:r>
              <a:rPr lang="en-ID" sz="6000" b="1" i="0" u="none" strike="noStrike" dirty="0">
                <a:effectLst/>
                <a:latin typeface="Tahoma" panose="020B0604030504040204" pitchFamily="34" charset="0"/>
                <a:ea typeface="Tahoma" panose="020B0604030504040204" pitchFamily="34" charset="0"/>
                <a:cs typeface="Tahoma" panose="020B0604030504040204" pitchFamily="34" charset="0"/>
              </a:rPr>
              <a:t>and </a:t>
            </a:r>
            <a:r>
              <a:rPr lang="en-ID" sz="6000" b="1" i="0" u="none" strike="noStrike" dirty="0">
                <a:solidFill>
                  <a:schemeClr val="accent1"/>
                </a:solidFill>
                <a:effectLst/>
                <a:latin typeface="Tahoma" panose="020B0604030504040204" pitchFamily="34" charset="0"/>
                <a:ea typeface="Tahoma" panose="020B0604030504040204" pitchFamily="34" charset="0"/>
                <a:cs typeface="Tahoma" panose="020B0604030504040204" pitchFamily="34" charset="0"/>
              </a:rPr>
              <a:t>Gender</a:t>
            </a:r>
            <a:endParaRPr lang="en-US" sz="6000" b="1" dirty="0">
              <a:solidFill>
                <a:schemeClr val="accent1"/>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descr="A graph with blue and white lines&#10;&#10;Description automatically generated">
            <a:extLst>
              <a:ext uri="{FF2B5EF4-FFF2-40B4-BE49-F238E27FC236}">
                <a16:creationId xmlns:a16="http://schemas.microsoft.com/office/drawing/2014/main" id="{2EB93191-7162-28CE-622F-63CC4B1903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550422"/>
            <a:ext cx="9728356" cy="5493341"/>
          </a:xfrm>
          <a:prstGeom prst="rect">
            <a:avLst/>
          </a:prstGeom>
        </p:spPr>
      </p:pic>
      <p:sp>
        <p:nvSpPr>
          <p:cNvPr id="7" name="TextBox 6">
            <a:extLst>
              <a:ext uri="{FF2B5EF4-FFF2-40B4-BE49-F238E27FC236}">
                <a16:creationId xmlns:a16="http://schemas.microsoft.com/office/drawing/2014/main" id="{503DE773-464D-6B01-EBF5-EA53AC38FFE1}"/>
              </a:ext>
            </a:extLst>
          </p:cNvPr>
          <p:cNvSpPr txBox="1"/>
          <p:nvPr/>
        </p:nvSpPr>
        <p:spPr>
          <a:xfrm>
            <a:off x="488677" y="8352131"/>
            <a:ext cx="9644998" cy="1323439"/>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cs typeface="Verdana" panose="020B0604030504040204" pitchFamily="34" charset="0"/>
              </a:rPr>
              <a:t>Both </a:t>
            </a:r>
            <a:r>
              <a:rPr lang="en-US" sz="2000" b="1" dirty="0">
                <a:latin typeface="Verdana" panose="020B0604030504040204" pitchFamily="34" charset="0"/>
                <a:ea typeface="Verdana" panose="020B0604030504040204" pitchFamily="34" charset="0"/>
                <a:cs typeface="Verdana" panose="020B0604030504040204" pitchFamily="34" charset="0"/>
              </a:rPr>
              <a:t>male and female Gen Z customers exhibit a relatively high likelihood of churn</a:t>
            </a:r>
            <a:r>
              <a:rPr lang="en-US" sz="2000" dirty="0">
                <a:latin typeface="Verdana" panose="020B0604030504040204" pitchFamily="34" charset="0"/>
                <a:ea typeface="Verdana" panose="020B0604030504040204" pitchFamily="34" charset="0"/>
                <a:cs typeface="Verdana" panose="020B0604030504040204" pitchFamily="34" charset="0"/>
              </a:rPr>
              <a:t>, particularly among females. Additionally, Traditionalist and Millennial generations also experience churn probabilities above the overall average.</a:t>
            </a:r>
          </a:p>
        </p:txBody>
      </p:sp>
      <p:sp>
        <p:nvSpPr>
          <p:cNvPr id="8" name="TextBox 7">
            <a:extLst>
              <a:ext uri="{FF2B5EF4-FFF2-40B4-BE49-F238E27FC236}">
                <a16:creationId xmlns:a16="http://schemas.microsoft.com/office/drawing/2014/main" id="{84C60837-4361-B69C-7AA6-2B1A5CA5E8FB}"/>
              </a:ext>
            </a:extLst>
          </p:cNvPr>
          <p:cNvSpPr txBox="1"/>
          <p:nvPr/>
        </p:nvSpPr>
        <p:spPr>
          <a:xfrm>
            <a:off x="12642649" y="1832805"/>
            <a:ext cx="3814186" cy="1938992"/>
          </a:xfrm>
          <a:prstGeom prst="rect">
            <a:avLst/>
          </a:prstGeom>
          <a:noFill/>
          <a:ln>
            <a:solidFill>
              <a:schemeClr val="tx1"/>
            </a:solidFill>
          </a:ln>
        </p:spPr>
        <p:txBody>
          <a:bodyPr wrap="none" rtlCol="0">
            <a:spAutoFit/>
          </a:bodyPr>
          <a:lstStyle/>
          <a:p>
            <a:r>
              <a:rPr lang="en-US" sz="2000" dirty="0" err="1">
                <a:latin typeface="Verdana" panose="020B0604030504040204" pitchFamily="34" charset="0"/>
                <a:ea typeface="Verdana" panose="020B0604030504040204" pitchFamily="34" charset="0"/>
                <a:cs typeface="Verdana" panose="020B0604030504040204" pitchFamily="34" charset="0"/>
              </a:rPr>
              <a:t>Fyi</a:t>
            </a:r>
            <a:r>
              <a:rPr lang="en-US" sz="2000" dirty="0">
                <a:latin typeface="Verdana" panose="020B0604030504040204" pitchFamily="34" charset="0"/>
                <a:ea typeface="Verdana" panose="020B0604030504040204" pitchFamily="34" charset="0"/>
                <a:cs typeface="Verdana" panose="020B0604030504040204" pitchFamily="34" charset="0"/>
              </a:rPr>
              <a:t>:</a:t>
            </a:r>
          </a:p>
          <a:p>
            <a:r>
              <a:rPr lang="en-US" sz="2000" dirty="0">
                <a:latin typeface="Verdana" panose="020B0604030504040204" pitchFamily="34" charset="0"/>
                <a:ea typeface="Verdana" panose="020B0604030504040204" pitchFamily="34" charset="0"/>
                <a:cs typeface="Verdana" panose="020B0604030504040204" pitchFamily="34" charset="0"/>
              </a:rPr>
              <a:t>Baby boomers = 57 – 75 </a:t>
            </a:r>
            <a:r>
              <a:rPr lang="en-US" sz="2000" dirty="0" err="1">
                <a:latin typeface="Verdana" panose="020B0604030504040204" pitchFamily="34" charset="0"/>
                <a:ea typeface="Verdana" panose="020B0604030504040204" pitchFamily="34" charset="0"/>
                <a:cs typeface="Verdana" panose="020B0604030504040204" pitchFamily="34" charset="0"/>
              </a:rPr>
              <a:t>yo</a:t>
            </a:r>
            <a:endParaRPr lang="en-US" sz="2000" dirty="0">
              <a:latin typeface="Verdana" panose="020B0604030504040204" pitchFamily="34" charset="0"/>
              <a:ea typeface="Verdana" panose="020B0604030504040204" pitchFamily="34" charset="0"/>
              <a:cs typeface="Verdana" panose="020B0604030504040204" pitchFamily="34" charset="0"/>
            </a:endParaRPr>
          </a:p>
          <a:p>
            <a:r>
              <a:rPr lang="en-US" sz="2000" dirty="0">
                <a:latin typeface="Verdana" panose="020B0604030504040204" pitchFamily="34" charset="0"/>
                <a:ea typeface="Verdana" panose="020B0604030504040204" pitchFamily="34" charset="0"/>
                <a:cs typeface="Verdana" panose="020B0604030504040204" pitchFamily="34" charset="0"/>
              </a:rPr>
              <a:t>Traditionalist = 41 – 56 </a:t>
            </a:r>
            <a:r>
              <a:rPr lang="en-US" sz="2000" dirty="0" err="1">
                <a:latin typeface="Verdana" panose="020B0604030504040204" pitchFamily="34" charset="0"/>
                <a:ea typeface="Verdana" panose="020B0604030504040204" pitchFamily="34" charset="0"/>
                <a:cs typeface="Verdana" panose="020B0604030504040204" pitchFamily="34" charset="0"/>
              </a:rPr>
              <a:t>yo</a:t>
            </a:r>
            <a:endParaRPr lang="en-US" sz="2000" dirty="0">
              <a:latin typeface="Verdana" panose="020B0604030504040204" pitchFamily="34" charset="0"/>
              <a:ea typeface="Verdana" panose="020B0604030504040204" pitchFamily="34" charset="0"/>
              <a:cs typeface="Verdana" panose="020B0604030504040204" pitchFamily="34" charset="0"/>
            </a:endParaRPr>
          </a:p>
          <a:p>
            <a:r>
              <a:rPr lang="en-US" sz="2000" dirty="0">
                <a:latin typeface="Verdana" panose="020B0604030504040204" pitchFamily="34" charset="0"/>
                <a:ea typeface="Verdana" panose="020B0604030504040204" pitchFamily="34" charset="0"/>
                <a:cs typeface="Verdana" panose="020B0604030504040204" pitchFamily="34" charset="0"/>
              </a:rPr>
              <a:t>Millennials = 25 – 40 </a:t>
            </a:r>
            <a:r>
              <a:rPr lang="en-US" sz="2000" dirty="0" err="1">
                <a:latin typeface="Verdana" panose="020B0604030504040204" pitchFamily="34" charset="0"/>
                <a:ea typeface="Verdana" panose="020B0604030504040204" pitchFamily="34" charset="0"/>
                <a:cs typeface="Verdana" panose="020B0604030504040204" pitchFamily="34" charset="0"/>
              </a:rPr>
              <a:t>yo</a:t>
            </a:r>
            <a:endParaRPr lang="en-US" sz="2000" dirty="0">
              <a:latin typeface="Verdana" panose="020B0604030504040204" pitchFamily="34" charset="0"/>
              <a:ea typeface="Verdana" panose="020B0604030504040204" pitchFamily="34" charset="0"/>
              <a:cs typeface="Verdana" panose="020B0604030504040204" pitchFamily="34" charset="0"/>
            </a:endParaRPr>
          </a:p>
          <a:p>
            <a:r>
              <a:rPr lang="en-US" sz="2000" dirty="0">
                <a:latin typeface="Verdana" panose="020B0604030504040204" pitchFamily="34" charset="0"/>
                <a:ea typeface="Verdana" panose="020B0604030504040204" pitchFamily="34" charset="0"/>
                <a:cs typeface="Verdana" panose="020B0604030504040204" pitchFamily="34" charset="0"/>
              </a:rPr>
              <a:t>Gen Z = 9 – 24 </a:t>
            </a:r>
            <a:r>
              <a:rPr lang="en-US" sz="2000" dirty="0" err="1">
                <a:latin typeface="Verdana" panose="020B0604030504040204" pitchFamily="34" charset="0"/>
                <a:ea typeface="Verdana" panose="020B0604030504040204" pitchFamily="34" charset="0"/>
                <a:cs typeface="Verdana" panose="020B0604030504040204" pitchFamily="34" charset="0"/>
              </a:rPr>
              <a:t>yo</a:t>
            </a:r>
            <a:endParaRPr lang="en-US" sz="2000" dirty="0">
              <a:latin typeface="Verdana" panose="020B0604030504040204" pitchFamily="34" charset="0"/>
              <a:ea typeface="Verdana" panose="020B0604030504040204" pitchFamily="34" charset="0"/>
              <a:cs typeface="Verdana" panose="020B0604030504040204" pitchFamily="34" charset="0"/>
            </a:endParaRPr>
          </a:p>
          <a:p>
            <a:r>
              <a:rPr lang="en-US" sz="2000" dirty="0">
                <a:latin typeface="Verdana" panose="020B0604030504040204" pitchFamily="34" charset="0"/>
                <a:ea typeface="Verdana" panose="020B0604030504040204" pitchFamily="34" charset="0"/>
                <a:cs typeface="Verdana" panose="020B0604030504040204" pitchFamily="34" charset="0"/>
              </a:rPr>
              <a:t>Alpha = 10 - now</a:t>
            </a:r>
          </a:p>
        </p:txBody>
      </p: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4D23021E-26E5-D5A6-BC50-A038117E4EF2}"/>
                  </a:ext>
                </a:extLst>
              </p14:cNvPr>
              <p14:cNvContentPartPr/>
              <p14:nvPr/>
            </p14:nvContentPartPr>
            <p14:xfrm>
              <a:off x="14936880" y="2250690"/>
              <a:ext cx="360" cy="27000"/>
            </p14:xfrm>
          </p:contentPart>
        </mc:Choice>
        <mc:Fallback xmlns="">
          <p:pic>
            <p:nvPicPr>
              <p:cNvPr id="11" name="Ink 10">
                <a:extLst>
                  <a:ext uri="{FF2B5EF4-FFF2-40B4-BE49-F238E27FC236}">
                    <a16:creationId xmlns:a16="http://schemas.microsoft.com/office/drawing/2014/main" id="{4D23021E-26E5-D5A6-BC50-A038117E4EF2}"/>
                  </a:ext>
                </a:extLst>
              </p:cNvPr>
              <p:cNvPicPr/>
              <p:nvPr/>
            </p:nvPicPr>
            <p:blipFill>
              <a:blip r:embed="rId4"/>
              <a:stretch>
                <a:fillRect/>
              </a:stretch>
            </p:blipFill>
            <p:spPr>
              <a:xfrm>
                <a:off x="14921760" y="2235570"/>
                <a:ext cx="3096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7880D7ED-D374-EA66-634A-7BD3B7ABAA2C}"/>
                  </a:ext>
                </a:extLst>
              </p14:cNvPr>
              <p14:cNvContentPartPr/>
              <p14:nvPr/>
            </p14:nvContentPartPr>
            <p14:xfrm>
              <a:off x="13639800" y="1138290"/>
              <a:ext cx="9360" cy="18360"/>
            </p14:xfrm>
          </p:contentPart>
        </mc:Choice>
        <mc:Fallback xmlns="">
          <p:pic>
            <p:nvPicPr>
              <p:cNvPr id="13" name="Ink 12">
                <a:extLst>
                  <a:ext uri="{FF2B5EF4-FFF2-40B4-BE49-F238E27FC236}">
                    <a16:creationId xmlns:a16="http://schemas.microsoft.com/office/drawing/2014/main" id="{7880D7ED-D374-EA66-634A-7BD3B7ABAA2C}"/>
                  </a:ext>
                </a:extLst>
              </p:cNvPr>
              <p:cNvPicPr/>
              <p:nvPr/>
            </p:nvPicPr>
            <p:blipFill>
              <a:blip r:embed="rId6"/>
              <a:stretch>
                <a:fillRect/>
              </a:stretch>
            </p:blipFill>
            <p:spPr>
              <a:xfrm>
                <a:off x="13624680" y="1123170"/>
                <a:ext cx="3960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0" name="Ink 49">
                <a:extLst>
                  <a:ext uri="{FF2B5EF4-FFF2-40B4-BE49-F238E27FC236}">
                    <a16:creationId xmlns:a16="http://schemas.microsoft.com/office/drawing/2014/main" id="{AEDC31B1-8002-A022-B500-49A70F770604}"/>
                  </a:ext>
                </a:extLst>
              </p14:cNvPr>
              <p14:cNvContentPartPr/>
              <p14:nvPr/>
            </p14:nvContentPartPr>
            <p14:xfrm>
              <a:off x="9352937" y="5478781"/>
              <a:ext cx="756419" cy="45719"/>
            </p14:xfrm>
          </p:contentPart>
        </mc:Choice>
        <mc:Fallback xmlns="">
          <p:pic>
            <p:nvPicPr>
              <p:cNvPr id="50" name="Ink 49">
                <a:extLst>
                  <a:ext uri="{FF2B5EF4-FFF2-40B4-BE49-F238E27FC236}">
                    <a16:creationId xmlns:a16="http://schemas.microsoft.com/office/drawing/2014/main" id="{AEDC31B1-8002-A022-B500-49A70F770604}"/>
                  </a:ext>
                </a:extLst>
              </p:cNvPr>
              <p:cNvPicPr/>
              <p:nvPr/>
            </p:nvPicPr>
            <p:blipFill>
              <a:blip r:embed="rId8"/>
              <a:stretch>
                <a:fillRect/>
              </a:stretch>
            </p:blipFill>
            <p:spPr>
              <a:xfrm>
                <a:off x="9298958" y="5365428"/>
                <a:ext cx="864016" cy="272047"/>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4" name="Ink 53">
                <a:extLst>
                  <a:ext uri="{FF2B5EF4-FFF2-40B4-BE49-F238E27FC236}">
                    <a16:creationId xmlns:a16="http://schemas.microsoft.com/office/drawing/2014/main" id="{FA0D29DE-DA9F-F559-7D1F-08708247DF1D}"/>
                  </a:ext>
                </a:extLst>
              </p14:cNvPr>
              <p14:cNvContentPartPr/>
              <p14:nvPr/>
            </p14:nvContentPartPr>
            <p14:xfrm>
              <a:off x="7239000" y="5058706"/>
              <a:ext cx="813960" cy="360"/>
            </p14:xfrm>
          </p:contentPart>
        </mc:Choice>
        <mc:Fallback xmlns="">
          <p:pic>
            <p:nvPicPr>
              <p:cNvPr id="54" name="Ink 53">
                <a:extLst>
                  <a:ext uri="{FF2B5EF4-FFF2-40B4-BE49-F238E27FC236}">
                    <a16:creationId xmlns:a16="http://schemas.microsoft.com/office/drawing/2014/main" id="{FA0D29DE-DA9F-F559-7D1F-08708247DF1D}"/>
                  </a:ext>
                </a:extLst>
              </p:cNvPr>
              <p:cNvPicPr/>
              <p:nvPr/>
            </p:nvPicPr>
            <p:blipFill>
              <a:blip r:embed="rId10"/>
              <a:stretch>
                <a:fillRect/>
              </a:stretch>
            </p:blipFill>
            <p:spPr>
              <a:xfrm>
                <a:off x="7185000" y="4950706"/>
                <a:ext cx="921600" cy="216000"/>
              </a:xfrm>
              <a:prstGeom prst="rect">
                <a:avLst/>
              </a:prstGeom>
            </p:spPr>
          </p:pic>
        </mc:Fallback>
      </mc:AlternateContent>
      <p:grpSp>
        <p:nvGrpSpPr>
          <p:cNvPr id="3" name="Group 2">
            <a:extLst>
              <a:ext uri="{FF2B5EF4-FFF2-40B4-BE49-F238E27FC236}">
                <a16:creationId xmlns:a16="http://schemas.microsoft.com/office/drawing/2014/main" id="{15A8B9BE-3DA9-769F-73D7-AEE9E3ED1E8B}"/>
              </a:ext>
            </a:extLst>
          </p:cNvPr>
          <p:cNvGrpSpPr/>
          <p:nvPr/>
        </p:nvGrpSpPr>
        <p:grpSpPr>
          <a:xfrm>
            <a:off x="11081629" y="5058706"/>
            <a:ext cx="6833477" cy="3210072"/>
            <a:chOff x="13455791" y="6195369"/>
            <a:chExt cx="4419600" cy="2156212"/>
          </a:xfrm>
          <a:solidFill>
            <a:schemeClr val="accent3">
              <a:lumMod val="40000"/>
              <a:lumOff val="60000"/>
            </a:schemeClr>
          </a:solidFill>
        </p:grpSpPr>
        <p:sp>
          <p:nvSpPr>
            <p:cNvPr id="5" name="object 3">
              <a:extLst>
                <a:ext uri="{FF2B5EF4-FFF2-40B4-BE49-F238E27FC236}">
                  <a16:creationId xmlns:a16="http://schemas.microsoft.com/office/drawing/2014/main" id="{F20020E4-5E26-1C26-A30E-BD2EE95FF7CD}"/>
                </a:ext>
              </a:extLst>
            </p:cNvPr>
            <p:cNvSpPr txBox="1">
              <a:spLocks/>
            </p:cNvSpPr>
            <p:nvPr/>
          </p:nvSpPr>
          <p:spPr>
            <a:xfrm>
              <a:off x="14103075" y="6195369"/>
              <a:ext cx="3191486" cy="1120820"/>
            </a:xfrm>
            <a:prstGeom prst="rect">
              <a:avLst/>
            </a:prstGeom>
            <a:grpFill/>
          </p:spPr>
          <p:txBody>
            <a:bodyPr vert="horz" wrap="square" lIns="0" tIns="12700" rIns="0" bIns="0" rtlCol="0">
              <a:spAutoFit/>
            </a:bodyPr>
            <a:lstStyle>
              <a:lvl1pPr>
                <a:defRPr sz="4400" b="1" i="0">
                  <a:solidFill>
                    <a:srgbClr val="CCCCCC"/>
                  </a:solidFill>
                  <a:latin typeface="Tahoma"/>
                  <a:ea typeface="+mj-ea"/>
                  <a:cs typeface="Tahoma"/>
                </a:defRPr>
              </a:lvl1pPr>
            </a:lstStyle>
            <a:p>
              <a:pPr marL="12700" marR="5080" algn="ctr">
                <a:spcBef>
                  <a:spcPts val="100"/>
                </a:spcBef>
              </a:pPr>
              <a:r>
                <a:rPr lang="en-US" sz="7200" kern="0" spc="125" dirty="0">
                  <a:solidFill>
                    <a:schemeClr val="accent1"/>
                  </a:solidFill>
                </a:rPr>
                <a:t>Action</a:t>
              </a:r>
              <a:endParaRPr lang="en-US" sz="7200" kern="0" dirty="0"/>
            </a:p>
          </p:txBody>
        </p:sp>
        <p:sp>
          <p:nvSpPr>
            <p:cNvPr id="6" name="TextBox 5">
              <a:extLst>
                <a:ext uri="{FF2B5EF4-FFF2-40B4-BE49-F238E27FC236}">
                  <a16:creationId xmlns:a16="http://schemas.microsoft.com/office/drawing/2014/main" id="{D490DC0A-5901-ABA9-4041-277685E55F0B}"/>
                </a:ext>
              </a:extLst>
            </p:cNvPr>
            <p:cNvSpPr txBox="1"/>
            <p:nvPr/>
          </p:nvSpPr>
          <p:spPr>
            <a:xfrm rot="10800000" flipV="1">
              <a:off x="13455791" y="7421277"/>
              <a:ext cx="4419600" cy="930304"/>
            </a:xfrm>
            <a:prstGeom prst="rect">
              <a:avLst/>
            </a:prstGeom>
            <a:grpFill/>
          </p:spPr>
          <p:txBody>
            <a:bodyPr wrap="square" rtlCol="0">
              <a:spAutoFit/>
            </a:bodyPr>
            <a:lstStyle/>
            <a:p>
              <a:pPr algn="ctr"/>
              <a:r>
                <a:rPr lang="en-US" sz="2800" dirty="0">
                  <a:latin typeface="Verdana" panose="020B0604030504040204" pitchFamily="34" charset="0"/>
                  <a:ea typeface="Verdana" panose="020B0604030504040204" pitchFamily="34" charset="0"/>
                  <a:cs typeface="Verdana" panose="020B0604030504040204" pitchFamily="34" charset="0"/>
                </a:rPr>
                <a:t>Develop targeted marketing campaigns and offers tailored to the preferences of these segments.</a:t>
              </a:r>
              <a:endParaRPr lang="en-US" sz="2800" dirty="0"/>
            </a:p>
          </p:txBody>
        </p:sp>
      </p:grpSp>
    </p:spTree>
    <p:extLst>
      <p:ext uri="{BB962C8B-B14F-4D97-AF65-F5344CB8AC3E}">
        <p14:creationId xmlns:p14="http://schemas.microsoft.com/office/powerpoint/2010/main" val="13530490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9286</TotalTime>
  <Words>1353</Words>
  <Application>Microsoft Macintosh PowerPoint</Application>
  <PresentationFormat>Custom</PresentationFormat>
  <Paragraphs>106</Paragraphs>
  <Slides>23</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Aharoni</vt:lpstr>
      <vt:lpstr>Calibri</vt:lpstr>
      <vt:lpstr>Tahoma</vt:lpstr>
      <vt:lpstr>Verdana</vt:lpstr>
      <vt:lpstr>Kefa</vt:lpstr>
      <vt:lpstr>Arial</vt:lpstr>
      <vt:lpstr>Söhne</vt:lpstr>
      <vt:lpstr>Office Theme</vt:lpstr>
      <vt:lpstr>Customer Subscription-Based Digital Product: A Machine Learning to Predict Churn</vt:lpstr>
      <vt:lpstr>PowerPoint Presentation</vt:lpstr>
      <vt:lpstr>Business Problem</vt:lpstr>
      <vt:lpstr>PowerPoint Presentation</vt:lpstr>
      <vt:lpstr>Objectives</vt:lpstr>
      <vt:lpstr>Customer Case </vt:lpstr>
      <vt:lpstr>Feature Integration by Merge Data All tables are merged using the 'merge' method, resulting in a comprehensive single DataFrame with a total of 508,932 rows and 13 columns with no duplicated data.</vt:lpstr>
      <vt:lpstr>PowerPoint Presentation</vt:lpstr>
      <vt:lpstr>PowerPoint Presentation</vt:lpstr>
      <vt:lpstr>Product Market Share</vt:lpstr>
      <vt:lpstr>Churn Probability by Gender and Products</vt:lpstr>
      <vt:lpstr>Understanding the different types  of Channel-Reason in Customer Cases </vt:lpstr>
      <vt:lpstr>Unveiling Churn Insights via Customer Case Analysis</vt:lpstr>
      <vt:lpstr>The timing  pattern of Customer Cases</vt:lpstr>
      <vt:lpstr>Customer Product and Tenure Role in Churn</vt:lpstr>
      <vt:lpstr>Machine  Learning Model</vt:lpstr>
      <vt:lpstr>Training and Addressing Imbalanced Data</vt:lpstr>
      <vt:lpstr>Recall measures correctly identified churn cases out of the total actual churn cases. The goal is to capture as many churn instances as possible, even if non-churn cases are occasionally misclassified. I prioritize reducing missed churns over incorrect non-churn classifications. Simply put, it's better to mistakenly label a non-churning customer as churned than to miss an actual churning customer.</vt:lpstr>
      <vt:lpstr>PowerPoint Presentation</vt:lpstr>
      <vt:lpstr>PowerPoint Presentation</vt:lpstr>
      <vt:lpstr>Profound  Impact</vt:lpstr>
      <vt:lpstr>PowerPoint Presentation</vt:lpstr>
      <vt:lpstr>An ounce of  prevention is worth  a pound of cure.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Ethereum Fraud Detection Project by Arina</dc:title>
  <dc:creator>Arina</dc:creator>
  <cp:keywords>DAFfpWEwTPU,BAE3v7p98bc</cp:keywords>
  <cp:lastModifiedBy>Rarafits</cp:lastModifiedBy>
  <cp:revision>12</cp:revision>
  <dcterms:created xsi:type="dcterms:W3CDTF">2023-08-14T19:23:59Z</dcterms:created>
  <dcterms:modified xsi:type="dcterms:W3CDTF">2024-02-27T04:40:25Z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2023-04-09T00:00:00Z</vt:filetime>
  </property>
  <property fmtid="{D5CDD505-2E9C-101B-9397-08002B2CF9AE}" pid="3" name="Creator">
    <vt:lpwstr>Canva</vt:lpwstr>
  </property>
  <property fmtid="{D5CDD505-2E9C-101B-9397-08002B2CF9AE}" pid="4" name="LastSaved">
    <vt:filetime>2023-08-14T00:00:00Z</vt:filetime>
  </property>
</Properties>
</file>